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sldIdLst>
    <p:sldId id="259" r:id="rId5"/>
    <p:sldId id="260" r:id="rId6"/>
    <p:sldId id="262" r:id="rId7"/>
    <p:sldId id="273" r:id="rId8"/>
    <p:sldId id="264" r:id="rId9"/>
    <p:sldId id="274" r:id="rId10"/>
    <p:sldId id="275" r:id="rId11"/>
    <p:sldId id="276" r:id="rId12"/>
    <p:sldId id="277" r:id="rId13"/>
    <p:sldId id="278" r:id="rId14"/>
    <p:sldId id="279" r:id="rId15"/>
    <p:sldId id="280" r:id="rId16"/>
    <p:sldId id="266" r:id="rId17"/>
    <p:sldId id="267" r:id="rId18"/>
    <p:sldId id="268" r:id="rId19"/>
    <p:sldId id="269" r:id="rId20"/>
    <p:sldId id="281" r:id="rId21"/>
    <p:sldId id="282" r:id="rId22"/>
    <p:sldId id="283" r:id="rId23"/>
    <p:sldId id="284" r:id="rId24"/>
    <p:sldId id="285" r:id="rId25"/>
    <p:sldId id="286" r:id="rId26"/>
    <p:sldId id="270" r:id="rId27"/>
    <p:sldId id="271"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120FEF-318B-446E-B28A-FF95E67786D6}">
          <p14:sldIdLst>
            <p14:sldId id="259"/>
            <p14:sldId id="260"/>
            <p14:sldId id="262"/>
            <p14:sldId id="273"/>
            <p14:sldId id="264"/>
          </p14:sldIdLst>
        </p14:section>
        <p14:section name="Untitled Section" id="{134B67A4-D917-462E-94B0-ADEBA39BE4CA}">
          <p14:sldIdLst>
            <p14:sldId id="274"/>
            <p14:sldId id="275"/>
            <p14:sldId id="276"/>
            <p14:sldId id="277"/>
            <p14:sldId id="278"/>
            <p14:sldId id="279"/>
            <p14:sldId id="280"/>
            <p14:sldId id="266"/>
            <p14:sldId id="267"/>
            <p14:sldId id="268"/>
            <p14:sldId id="269"/>
            <p14:sldId id="281"/>
            <p14:sldId id="282"/>
            <p14:sldId id="283"/>
            <p14:sldId id="284"/>
            <p14:sldId id="285"/>
            <p14:sldId id="286"/>
            <p14:sldId id="270"/>
            <p14:sldId id="27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D6385"/>
    <a:srgbClr val="2173A5"/>
    <a:srgbClr val="804656"/>
    <a:srgbClr val="207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37516" autoAdjust="0"/>
  </p:normalViewPr>
  <p:slideViewPr>
    <p:cSldViewPr snapToGrid="0">
      <p:cViewPr varScale="1">
        <p:scale>
          <a:sx n="31" d="100"/>
          <a:sy n="31" d="100"/>
        </p:scale>
        <p:origin x="2875" y="19"/>
      </p:cViewPr>
      <p:guideLst/>
    </p:cSldViewPr>
  </p:slid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0_2" csCatId="mainScheme" phldr="1"/>
      <dgm:spPr/>
      <dgm:t>
        <a:bodyPr/>
        <a:lstStyle/>
        <a:p>
          <a:endParaRPr lang="en-US"/>
        </a:p>
      </dgm:t>
    </dgm:pt>
    <dgm:pt modelId="{8DB5D7D5-6A1C-4ABC-8850-759A9D876047}">
      <dgm:prSet/>
      <dgm:spPr>
        <a:ln>
          <a:solidFill>
            <a:schemeClr val="tx2"/>
          </a:solidFill>
        </a:ln>
      </dgm:spPr>
      <dgm:t>
        <a:bodyPr/>
        <a:lstStyle/>
        <a:p>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b="1" dirty="0"/>
            <a:t>Fear of the unknown</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a:ln>
          <a:solidFill>
            <a:schemeClr val="tx2"/>
          </a:solidFill>
        </a:ln>
      </dgm:spPr>
      <dgm:t>
        <a:bodyPr/>
        <a:lstStyle/>
        <a:p>
          <a:endParaRPr lang="en-US" dirty="0"/>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b="1" dirty="0"/>
            <a:t>Steep learning curve</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a:solidFill>
          <a:schemeClr val="bg1"/>
        </a:solidFill>
        <a:ln>
          <a:solidFill>
            <a:schemeClr val="tx2"/>
          </a:solidFill>
        </a:ln>
      </dgm:spPr>
      <dgm:t>
        <a:bodyPr/>
        <a:lstStyle/>
        <a:p>
          <a:endParaRPr lang="en-US" dirty="0"/>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b="1" dirty="0"/>
            <a:t>Time consuming</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804F6DB1-57C4-459F-9F56-24AF94C463AE}">
      <dgm:prSet/>
      <dgm:spPr>
        <a:solidFill>
          <a:schemeClr val="tx2"/>
        </a:solidFill>
      </dgm:spPr>
      <dgm:t>
        <a:bodyPr/>
        <a:lstStyle/>
        <a:p>
          <a:endParaRPr lang="en-IL"/>
        </a:p>
      </dgm:t>
    </dgm:pt>
    <dgm:pt modelId="{6A0500CD-B26C-4521-81E9-23E938CF2A59}" type="parTrans" cxnId="{307DFE25-DBE5-4E10-BD79-1AE8511E48E3}">
      <dgm:prSet/>
      <dgm:spPr/>
      <dgm:t>
        <a:bodyPr/>
        <a:lstStyle/>
        <a:p>
          <a:endParaRPr lang="en-IL"/>
        </a:p>
      </dgm:t>
    </dgm:pt>
    <dgm:pt modelId="{781CD42F-2FEE-4B48-BCF3-CC0F8BE3D74C}" type="sibTrans" cxnId="{307DFE25-DBE5-4E10-BD79-1AE8511E48E3}">
      <dgm:prSet/>
      <dgm:spPr/>
      <dgm:t>
        <a:bodyPr/>
        <a:lstStyle/>
        <a:p>
          <a:endParaRPr lang="en-IL"/>
        </a:p>
      </dgm:t>
    </dgm:pt>
    <dgm:pt modelId="{97E6DAB9-9BF0-478A-BAD0-DE337DD38D99}">
      <dgm:prSet/>
      <dgm:spPr/>
      <dgm:t>
        <a:bodyPr/>
        <a:lstStyle/>
        <a:p>
          <a:r>
            <a:rPr lang="en-US" b="1" dirty="0">
              <a:solidFill>
                <a:schemeClr val="accent2"/>
              </a:solidFill>
            </a:rPr>
            <a:t>Good User Experience</a:t>
          </a:r>
          <a:endParaRPr lang="en-IL" b="1" dirty="0">
            <a:solidFill>
              <a:schemeClr val="accent2"/>
            </a:solidFill>
          </a:endParaRPr>
        </a:p>
      </dgm:t>
    </dgm:pt>
    <dgm:pt modelId="{8DD8330A-F6A2-4357-9C0D-AAA9767971BB}" type="parTrans" cxnId="{584D2412-EA21-421B-AF8D-24BD9E872BEA}">
      <dgm:prSet/>
      <dgm:spPr/>
      <dgm:t>
        <a:bodyPr/>
        <a:lstStyle/>
        <a:p>
          <a:endParaRPr lang="en-IL"/>
        </a:p>
      </dgm:t>
    </dgm:pt>
    <dgm:pt modelId="{3CB881D1-6FED-49BD-82EB-CD0A9B194C84}" type="sibTrans" cxnId="{584D2412-EA21-421B-AF8D-24BD9E872BEA}">
      <dgm:prSet/>
      <dgm:spPr/>
      <dgm:t>
        <a:bodyPr/>
        <a:lstStyle/>
        <a:p>
          <a:endParaRPr lang="en-IL"/>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4">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4">
        <dgm:presLayoutVars>
          <dgm:bulletEnabled val="1"/>
        </dgm:presLayoutVars>
      </dgm:prSet>
      <dgm:spPr/>
    </dgm:pt>
    <dgm:pt modelId="{122B38A3-0442-4747-820C-1F37877E2B0E}" type="pres">
      <dgm:prSet presAssocID="{8DB5D7D5-6A1C-4ABC-8850-759A9D876047}" presName="ConnectLine1" presStyleLbl="sibTrans1D1" presStyleIdx="0" presStyleCnt="4"/>
      <dgm:spPr>
        <a:noFill/>
        <a:ln w="12700" cap="rnd" cmpd="sng" algn="ctr">
          <a:solidFill>
            <a:schemeClr val="dk2">
              <a:hueOff val="0"/>
              <a:satOff val="0"/>
              <a:lumOff val="0"/>
              <a:alphaOff val="0"/>
            </a:schemeClr>
          </a:solidFill>
          <a:prstDash val="dash"/>
        </a:ln>
        <a:effectLst/>
      </dgm:spPr>
    </dgm:pt>
    <dgm:pt modelId="{A73181F6-69BB-4A47-8277-4671A45AC8C8}" type="pres">
      <dgm:prSet presAssocID="{8DB5D7D5-6A1C-4ABC-8850-759A9D876047}" presName="ConnectLineEnd1" presStyleLbl="lnNode1" presStyleIdx="0" presStyleCnt="4"/>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4">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4">
        <dgm:presLayoutVars>
          <dgm:bulletEnabled val="1"/>
        </dgm:presLayoutVars>
      </dgm:prSet>
      <dgm:spPr/>
    </dgm:pt>
    <dgm:pt modelId="{DBA410EB-5F61-4F46-92D9-C5B0AA59EE15}" type="pres">
      <dgm:prSet presAssocID="{C5146535-FD3D-4589-98A3-623B8DA4B8DB}" presName="ConnectLine1" presStyleLbl="sibTrans1D1" presStyleIdx="1" presStyleCnt="4"/>
      <dgm:spPr>
        <a:noFill/>
        <a:ln w="12700" cap="rnd" cmpd="sng" algn="ctr">
          <a:solidFill>
            <a:schemeClr val="dk2">
              <a:hueOff val="0"/>
              <a:satOff val="0"/>
              <a:lumOff val="0"/>
              <a:alphaOff val="0"/>
            </a:schemeClr>
          </a:solidFill>
          <a:prstDash val="dash"/>
        </a:ln>
        <a:effectLst/>
      </dgm:spPr>
    </dgm:pt>
    <dgm:pt modelId="{E1220EDB-B75C-43A5-B862-97E4C09130A7}" type="pres">
      <dgm:prSet presAssocID="{C5146535-FD3D-4589-98A3-623B8DA4B8DB}" presName="ConnectLineEnd1" presStyleLbl="lnNode1" presStyleIdx="1" presStyleCnt="4"/>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4">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4">
        <dgm:presLayoutVars>
          <dgm:bulletEnabled val="1"/>
        </dgm:presLayoutVars>
      </dgm:prSet>
      <dgm:spPr/>
    </dgm:pt>
    <dgm:pt modelId="{440E9361-37D2-4157-AF38-7B49AD23708B}" type="pres">
      <dgm:prSet presAssocID="{09C152DA-7620-4852-8162-A77EC3609F3F}" presName="ConnectLine1" presStyleLbl="sibTrans1D1" presStyleIdx="2" presStyleCnt="4"/>
      <dgm:spPr>
        <a:noFill/>
        <a:ln w="12700" cap="rnd" cmpd="sng" algn="ctr">
          <a:solidFill>
            <a:schemeClr val="dk2">
              <a:hueOff val="0"/>
              <a:satOff val="0"/>
              <a:lumOff val="0"/>
              <a:alphaOff val="0"/>
            </a:schemeClr>
          </a:solidFill>
          <a:prstDash val="dash"/>
        </a:ln>
        <a:effectLst/>
      </dgm:spPr>
    </dgm:pt>
    <dgm:pt modelId="{C45E7B63-1C71-483E-A3A8-705CE86D4D8E}" type="pres">
      <dgm:prSet presAssocID="{09C152DA-7620-4852-8162-A77EC3609F3F}" presName="ConnectLineEnd1" presStyleLbl="lnNode1" presStyleIdx="2" presStyleCnt="4"/>
      <dgm:spPr/>
    </dgm:pt>
    <dgm:pt modelId="{4174F691-D9D3-451C-9893-D177DC3AED58}" type="pres">
      <dgm:prSet presAssocID="{09C152DA-7620-4852-8162-A77EC3609F3F}" presName="EmptyPane1" presStyleCnt="0"/>
      <dgm:spPr/>
    </dgm:pt>
    <dgm:pt modelId="{63F48079-DCC9-4A30-9FA8-126A409E0DBE}" type="pres">
      <dgm:prSet presAssocID="{0AE8D36D-0F0F-4206-AE39-0A2D73987B68}" presName="spaceBetweenRectangles1" presStyleCnt="0"/>
      <dgm:spPr/>
    </dgm:pt>
    <dgm:pt modelId="{B6486F5B-BC83-41CA-B929-10053C402598}" type="pres">
      <dgm:prSet presAssocID="{804F6DB1-57C4-459F-9F56-24AF94C463AE}" presName="composite1" presStyleCnt="0"/>
      <dgm:spPr/>
    </dgm:pt>
    <dgm:pt modelId="{47C0E190-6A29-4441-A0A5-DE41DFE29197}" type="pres">
      <dgm:prSet presAssocID="{804F6DB1-57C4-459F-9F56-24AF94C463AE}" presName="parent1" presStyleLbl="alignNode1" presStyleIdx="3" presStyleCnt="4">
        <dgm:presLayoutVars>
          <dgm:chMax val="1"/>
          <dgm:chPref val="1"/>
          <dgm:bulletEnabled val="1"/>
        </dgm:presLayoutVars>
      </dgm:prSet>
      <dgm:spPr/>
    </dgm:pt>
    <dgm:pt modelId="{ADF681DA-C72E-4DED-BE15-65AF294441C1}" type="pres">
      <dgm:prSet presAssocID="{804F6DB1-57C4-459F-9F56-24AF94C463AE}" presName="Childtext1" presStyleLbl="revTx" presStyleIdx="3" presStyleCnt="4">
        <dgm:presLayoutVars>
          <dgm:bulletEnabled val="1"/>
        </dgm:presLayoutVars>
      </dgm:prSet>
      <dgm:spPr/>
    </dgm:pt>
    <dgm:pt modelId="{1E08D059-0111-4DF7-8FAB-D89382DF831A}" type="pres">
      <dgm:prSet presAssocID="{804F6DB1-57C4-459F-9F56-24AF94C463AE}" presName="ConnectLine1" presStyleLbl="sibTrans1D1" presStyleIdx="3" presStyleCnt="4"/>
      <dgm:spPr>
        <a:noFill/>
        <a:ln w="12700" cap="rnd" cmpd="sng" algn="ctr">
          <a:solidFill>
            <a:schemeClr val="dk2">
              <a:hueOff val="0"/>
              <a:satOff val="0"/>
              <a:lumOff val="0"/>
              <a:alphaOff val="0"/>
            </a:schemeClr>
          </a:solidFill>
          <a:prstDash val="dash"/>
        </a:ln>
        <a:effectLst/>
      </dgm:spPr>
    </dgm:pt>
    <dgm:pt modelId="{D4693B34-69D3-4ECA-AF54-609DB797B003}" type="pres">
      <dgm:prSet presAssocID="{804F6DB1-57C4-459F-9F56-24AF94C463AE}" presName="ConnectLineEnd1" presStyleLbl="lnNode1" presStyleIdx="3" presStyleCnt="4"/>
      <dgm:spPr/>
    </dgm:pt>
    <dgm:pt modelId="{228A5854-136C-4E86-9A6A-6AB56099D3F4}" type="pres">
      <dgm:prSet presAssocID="{804F6DB1-57C4-459F-9F56-24AF94C463AE}"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584D2412-EA21-421B-AF8D-24BD9E872BEA}" srcId="{804F6DB1-57C4-459F-9F56-24AF94C463AE}" destId="{97E6DAB9-9BF0-478A-BAD0-DE337DD38D99}" srcOrd="0" destOrd="0" parTransId="{8DD8330A-F6A2-4357-9C0D-AAA9767971BB}" sibTransId="{3CB881D1-6FED-49BD-82EB-CD0A9B194C84}"/>
    <dgm:cxn modelId="{84C67813-55CE-4EBC-9032-03BD847DC17E}" type="presOf" srcId="{6A70FD8F-0050-42E3-8B3A-6ED7CFB9852E}" destId="{AB52B3CC-6563-466D-BFC3-9B6B5AFA0881}" srcOrd="0" destOrd="0" presId="urn:microsoft.com/office/officeart/2016/7/layout/RoundedRectangleTimeline"/>
    <dgm:cxn modelId="{307DFE25-DBE5-4E10-BD79-1AE8511E48E3}" srcId="{6A70FD8F-0050-42E3-8B3A-6ED7CFB9852E}" destId="{804F6DB1-57C4-459F-9F56-24AF94C463AE}" srcOrd="3" destOrd="0" parTransId="{6A0500CD-B26C-4521-81E9-23E938CF2A59}" sibTransId="{781CD42F-2FEE-4B48-BCF3-CC0F8BE3D74C}"/>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78536F91-BD74-4AEC-BC79-37B41B67438B}" type="presOf" srcId="{97E6DAB9-9BF0-478A-BAD0-DE337DD38D99}" destId="{ADF681DA-C72E-4DED-BE15-65AF294441C1}"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EAFED7F1-04BA-4027-AFAC-BF1BA70F34D2}" type="presOf" srcId="{804F6DB1-57C4-459F-9F56-24AF94C463AE}" destId="{47C0E190-6A29-4441-A0A5-DE41DFE29197}" srcOrd="0" destOrd="0" presId="urn:microsoft.com/office/officeart/2016/7/layout/RoundedRectangleTimeline"/>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64447359-9864-4CB4-AD6C-96BDB5BA642C}" type="presParOf" srcId="{AB52B3CC-6563-466D-BFC3-9B6B5AFA0881}" destId="{63F48079-DCC9-4A30-9FA8-126A409E0DBE}" srcOrd="5" destOrd="0" presId="urn:microsoft.com/office/officeart/2016/7/layout/RoundedRectangleTimeline"/>
    <dgm:cxn modelId="{68116F63-6436-47C0-91F5-9A1BA6FC4DB1}" type="presParOf" srcId="{AB52B3CC-6563-466D-BFC3-9B6B5AFA0881}" destId="{B6486F5B-BC83-41CA-B929-10053C402598}" srcOrd="6" destOrd="0" presId="urn:microsoft.com/office/officeart/2016/7/layout/RoundedRectangleTimeline"/>
    <dgm:cxn modelId="{53FBCA1A-4C34-4BD5-AC3A-656689AD0BA8}" type="presParOf" srcId="{B6486F5B-BC83-41CA-B929-10053C402598}" destId="{47C0E190-6A29-4441-A0A5-DE41DFE29197}" srcOrd="0" destOrd="0" presId="urn:microsoft.com/office/officeart/2016/7/layout/RoundedRectangleTimeline"/>
    <dgm:cxn modelId="{AADFC646-E6AC-45B9-AE7B-2475DC16A3AB}" type="presParOf" srcId="{B6486F5B-BC83-41CA-B929-10053C402598}" destId="{ADF681DA-C72E-4DED-BE15-65AF294441C1}" srcOrd="1" destOrd="0" presId="urn:microsoft.com/office/officeart/2016/7/layout/RoundedRectangleTimeline"/>
    <dgm:cxn modelId="{7CB9653C-660E-4E8D-8A21-81418A0D9358}" type="presParOf" srcId="{B6486F5B-BC83-41CA-B929-10053C402598}" destId="{1E08D059-0111-4DF7-8FAB-D89382DF831A}" srcOrd="2" destOrd="0" presId="urn:microsoft.com/office/officeart/2016/7/layout/RoundedRectangleTimeline"/>
    <dgm:cxn modelId="{DADD5943-0203-479B-9B3A-F78004AB583B}" type="presParOf" srcId="{B6486F5B-BC83-41CA-B929-10053C402598}" destId="{D4693B34-69D3-4ECA-AF54-609DB797B003}" srcOrd="3" destOrd="0" presId="urn:microsoft.com/office/officeart/2016/7/layout/RoundedRectangleTimeline"/>
    <dgm:cxn modelId="{8D084BC1-B06B-40FD-859C-8A4330C5CB06}" type="presParOf" srcId="{B6486F5B-BC83-41CA-B929-10053C402598}" destId="{228A5854-136C-4E86-9A6A-6AB56099D3F4}"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790021" y="635805"/>
          <a:ext cx="363378" cy="2362175"/>
        </a:xfrm>
        <a:prstGeom prst="round2SameRect">
          <a:avLst/>
        </a:prstGeom>
        <a:solidFill>
          <a:schemeClr val="lt1">
            <a:hueOff val="0"/>
            <a:satOff val="0"/>
            <a:lumOff val="0"/>
            <a:alphaOff val="0"/>
          </a:schemeClr>
        </a:solidFill>
        <a:ln w="22225" cap="rnd"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endParaRPr lang="en-US" sz="1100" kern="1200" dirty="0"/>
        </a:p>
      </dsp:txBody>
      <dsp:txXfrm rot="5400000">
        <a:off x="808362" y="1652943"/>
        <a:ext cx="2344436" cy="327900"/>
      </dsp:txXfrm>
    </dsp:sp>
    <dsp:sp modelId="{5A1B764B-0DC5-47CD-BDEA-9E67799496EC}">
      <dsp:nvSpPr>
        <dsp:cNvPr id="0" name=""/>
        <dsp:cNvSpPr/>
      </dsp:nvSpPr>
      <dsp:spPr>
        <a:xfrm>
          <a:off x="3231"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b="1" kern="1200" dirty="0"/>
            <a:t>Fear of the unknown</a:t>
          </a:r>
        </a:p>
      </dsp:txBody>
      <dsp:txXfrm>
        <a:off x="3231" y="0"/>
        <a:ext cx="3936959" cy="1271825"/>
      </dsp:txXfrm>
    </dsp:sp>
    <dsp:sp modelId="{122B38A3-0442-4747-820C-1F37877E2B0E}">
      <dsp:nvSpPr>
        <dsp:cNvPr id="0" name=""/>
        <dsp:cNvSpPr/>
      </dsp:nvSpPr>
      <dsp:spPr>
        <a:xfrm>
          <a:off x="1971711" y="1344501"/>
          <a:ext cx="0" cy="290702"/>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935373" y="1271825"/>
          <a:ext cx="72675" cy="72675"/>
        </a:xfrm>
        <a:prstGeom prst="ellipse">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152799" y="1635204"/>
          <a:ext cx="2362175" cy="363378"/>
        </a:xfrm>
        <a:prstGeom prst="rect">
          <a:avLst/>
        </a:prstGeom>
        <a:solidFill>
          <a:schemeClr val="lt1">
            <a:hueOff val="0"/>
            <a:satOff val="0"/>
            <a:lumOff val="0"/>
            <a:alphaOff val="0"/>
          </a:schemeClr>
        </a:solidFill>
        <a:ln w="22225" cap="rnd"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endParaRPr lang="en-US" sz="1200" kern="1200" dirty="0"/>
        </a:p>
      </dsp:txBody>
      <dsp:txXfrm>
        <a:off x="3152799" y="1635204"/>
        <a:ext cx="2362175" cy="363378"/>
      </dsp:txXfrm>
    </dsp:sp>
    <dsp:sp modelId="{DF65791B-462E-4589-B98D-F60587330CA8}">
      <dsp:nvSpPr>
        <dsp:cNvPr id="0" name=""/>
        <dsp:cNvSpPr/>
      </dsp:nvSpPr>
      <dsp:spPr>
        <a:xfrm>
          <a:off x="2365407"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b="1" kern="1200" dirty="0"/>
            <a:t>Steep learning curve</a:t>
          </a:r>
        </a:p>
      </dsp:txBody>
      <dsp:txXfrm>
        <a:off x="2365407" y="2361961"/>
        <a:ext cx="3936959" cy="1271825"/>
      </dsp:txXfrm>
    </dsp:sp>
    <dsp:sp modelId="{DBA410EB-5F61-4F46-92D9-C5B0AA59EE15}">
      <dsp:nvSpPr>
        <dsp:cNvPr id="0" name=""/>
        <dsp:cNvSpPr/>
      </dsp:nvSpPr>
      <dsp:spPr>
        <a:xfrm>
          <a:off x="4333887" y="1998582"/>
          <a:ext cx="0" cy="290702"/>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297549" y="2289285"/>
          <a:ext cx="72675" cy="72675"/>
        </a:xfrm>
        <a:prstGeom prst="ellipse">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5514975" y="1635204"/>
          <a:ext cx="2362175" cy="363378"/>
        </a:xfrm>
        <a:prstGeom prst="rect">
          <a:avLst/>
        </a:prstGeom>
        <a:solidFill>
          <a:schemeClr val="bg1"/>
        </a:solidFill>
        <a:ln w="22225" cap="rnd"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endParaRPr lang="en-US" sz="1200" kern="1200" dirty="0"/>
        </a:p>
      </dsp:txBody>
      <dsp:txXfrm>
        <a:off x="5514975" y="1635204"/>
        <a:ext cx="2362175" cy="363378"/>
      </dsp:txXfrm>
    </dsp:sp>
    <dsp:sp modelId="{B4723E2A-4FF1-452A-BD25-8EC364F15A6F}">
      <dsp:nvSpPr>
        <dsp:cNvPr id="0" name=""/>
        <dsp:cNvSpPr/>
      </dsp:nvSpPr>
      <dsp:spPr>
        <a:xfrm>
          <a:off x="4727583"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b="1" kern="1200" dirty="0"/>
            <a:t>Time consuming</a:t>
          </a:r>
        </a:p>
      </dsp:txBody>
      <dsp:txXfrm>
        <a:off x="4727583" y="0"/>
        <a:ext cx="3936959" cy="1271825"/>
      </dsp:txXfrm>
    </dsp:sp>
    <dsp:sp modelId="{440E9361-37D2-4157-AF38-7B49AD23708B}">
      <dsp:nvSpPr>
        <dsp:cNvPr id="0" name=""/>
        <dsp:cNvSpPr/>
      </dsp:nvSpPr>
      <dsp:spPr>
        <a:xfrm>
          <a:off x="6696062" y="1344501"/>
          <a:ext cx="0" cy="290702"/>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659725" y="1271825"/>
          <a:ext cx="72675" cy="72675"/>
        </a:xfrm>
        <a:prstGeom prst="ellipse">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0E190-6A29-4441-A0A5-DE41DFE29197}">
      <dsp:nvSpPr>
        <dsp:cNvPr id="0" name=""/>
        <dsp:cNvSpPr/>
      </dsp:nvSpPr>
      <dsp:spPr>
        <a:xfrm rot="5400000">
          <a:off x="8876549" y="635805"/>
          <a:ext cx="363378" cy="2362175"/>
        </a:xfrm>
        <a:prstGeom prst="round2SameRect">
          <a:avLst/>
        </a:prstGeom>
        <a:solidFill>
          <a:schemeClr val="tx2"/>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endParaRPr lang="en-IL" sz="1100" kern="1200"/>
        </a:p>
      </dsp:txBody>
      <dsp:txXfrm rot="-5400000">
        <a:off x="7877151" y="1652943"/>
        <a:ext cx="2344436" cy="327900"/>
      </dsp:txXfrm>
    </dsp:sp>
    <dsp:sp modelId="{ADF681DA-C72E-4DED-BE15-65AF294441C1}">
      <dsp:nvSpPr>
        <dsp:cNvPr id="0" name=""/>
        <dsp:cNvSpPr/>
      </dsp:nvSpPr>
      <dsp:spPr>
        <a:xfrm>
          <a:off x="7089758"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Good User Experience</a:t>
          </a:r>
          <a:endParaRPr lang="en-IL" sz="1800" b="1" kern="1200" dirty="0">
            <a:solidFill>
              <a:schemeClr val="accent2"/>
            </a:solidFill>
          </a:endParaRPr>
        </a:p>
      </dsp:txBody>
      <dsp:txXfrm>
        <a:off x="7089758" y="2361961"/>
        <a:ext cx="3936959" cy="1271825"/>
      </dsp:txXfrm>
    </dsp:sp>
    <dsp:sp modelId="{1E08D059-0111-4DF7-8FAB-D89382DF831A}">
      <dsp:nvSpPr>
        <dsp:cNvPr id="0" name=""/>
        <dsp:cNvSpPr/>
      </dsp:nvSpPr>
      <dsp:spPr>
        <a:xfrm>
          <a:off x="9058238" y="1998582"/>
          <a:ext cx="0" cy="290702"/>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4693B34-69D3-4ECA-AF54-609DB797B003}">
      <dsp:nvSpPr>
        <dsp:cNvPr id="0" name=""/>
        <dsp:cNvSpPr/>
      </dsp:nvSpPr>
      <dsp:spPr>
        <a:xfrm>
          <a:off x="9021900" y="2289285"/>
          <a:ext cx="72675" cy="72675"/>
        </a:xfrm>
        <a:prstGeom prst="ellipse">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EC418-0C23-466C-82A9-74FBD514939A}" type="datetimeFigureOut">
              <a:rPr lang="en-IL" smtClean="0"/>
              <a:t>01/10/2022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6D1F3-1EC4-496B-AE9A-93AC4FEC51B6}" type="slidenum">
              <a:rPr lang="en-IL" smtClean="0"/>
              <a:t>‹#›</a:t>
            </a:fld>
            <a:endParaRPr lang="en-IL"/>
          </a:p>
        </p:txBody>
      </p:sp>
    </p:spTree>
    <p:extLst>
      <p:ext uri="{BB962C8B-B14F-4D97-AF65-F5344CB8AC3E}">
        <p14:creationId xmlns:p14="http://schemas.microsoft.com/office/powerpoint/2010/main" val="601586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Alla:</a:t>
            </a:r>
          </a:p>
          <a:p>
            <a:pPr algn="l"/>
            <a:r>
              <a:rPr lang="en-US" b="1" dirty="0"/>
              <a:t>Hello everyone, today we want to present our project that deals with cryptocurrency, blockchain tech and UX </a:t>
            </a:r>
            <a:endParaRPr lang="he-IL" b="1" dirty="0"/>
          </a:p>
          <a:p>
            <a:pPr algn="l"/>
            <a:endParaRPr lang="en-IL" b="1" dirty="0"/>
          </a:p>
        </p:txBody>
      </p:sp>
      <p:sp>
        <p:nvSpPr>
          <p:cNvPr id="4" name="Slide Number Placeholder 3"/>
          <p:cNvSpPr>
            <a:spLocks noGrp="1"/>
          </p:cNvSpPr>
          <p:nvPr>
            <p:ph type="sldNum" sz="quarter" idx="5"/>
          </p:nvPr>
        </p:nvSpPr>
        <p:spPr/>
        <p:txBody>
          <a:bodyPr/>
          <a:lstStyle/>
          <a:p>
            <a:fld id="{F2B6D1F3-1EC4-496B-AE9A-93AC4FEC51B6}" type="slidenum">
              <a:rPr lang="en-IL" smtClean="0"/>
              <a:t>1</a:t>
            </a:fld>
            <a:endParaRPr lang="en-IL"/>
          </a:p>
        </p:txBody>
      </p:sp>
    </p:spTree>
    <p:extLst>
      <p:ext uri="{BB962C8B-B14F-4D97-AF65-F5344CB8AC3E}">
        <p14:creationId xmlns:p14="http://schemas.microsoft.com/office/powerpoint/2010/main" val="2972822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10</a:t>
            </a:fld>
            <a:endParaRPr lang="en-IL"/>
          </a:p>
        </p:txBody>
      </p:sp>
    </p:spTree>
    <p:extLst>
      <p:ext uri="{BB962C8B-B14F-4D97-AF65-F5344CB8AC3E}">
        <p14:creationId xmlns:p14="http://schemas.microsoft.com/office/powerpoint/2010/main" val="413638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11</a:t>
            </a:fld>
            <a:endParaRPr lang="en-IL"/>
          </a:p>
        </p:txBody>
      </p:sp>
    </p:spTree>
    <p:extLst>
      <p:ext uri="{BB962C8B-B14F-4D97-AF65-F5344CB8AC3E}">
        <p14:creationId xmlns:p14="http://schemas.microsoft.com/office/powerpoint/2010/main" val="3573008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ym typeface="Wingdings" panose="05000000000000000000" pitchFamily="2" charset="2"/>
              </a:rPr>
              <a:t>1. </a:t>
            </a:r>
            <a:r>
              <a:rPr lang="en-US" b="1" dirty="0"/>
              <a:t>All finances are based on </a:t>
            </a:r>
            <a:r>
              <a:rPr lang="en-GB" b="1" dirty="0"/>
              <a:t>smart-</a:t>
            </a:r>
            <a:r>
              <a:rPr lang="en-US" b="1" dirty="0"/>
              <a:t>contracts that Pavel explained , Thanks to smart contract  defi were created.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 </a:t>
            </a:r>
            <a:r>
              <a:rPr lang="en-US" b="1" dirty="0" err="1"/>
              <a:t>DeFi</a:t>
            </a:r>
            <a:r>
              <a:rPr lang="en-US" b="1" dirty="0"/>
              <a:t> is currently one of the fastest growing sectors in the Blockchain and cryptocurrency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It is an ecosystem of decentralized applications that provide financial services built on decentralized networks without any authority.*</a:t>
            </a:r>
          </a:p>
          <a:p>
            <a:pPr marL="0" indent="0">
              <a:buNone/>
            </a:pPr>
            <a:r>
              <a:rPr lang="en-US" dirty="0"/>
              <a:t>3. As you can see there are many different types of defi </a:t>
            </a:r>
            <a:r>
              <a:rPr lang="en-US" dirty="0" err="1"/>
              <a:t>serveces</a:t>
            </a:r>
            <a:r>
              <a:rPr lang="en-US" dirty="0"/>
              <a:t>:….!!</a:t>
            </a:r>
          </a:p>
          <a:p>
            <a:pPr marL="0" indent="0">
              <a:buNone/>
            </a:pPr>
            <a:r>
              <a:rPr lang="en-US" dirty="0"/>
              <a:t>4. </a:t>
            </a:r>
            <a:r>
              <a:rPr lang="en-US" b="1" dirty="0"/>
              <a:t>And in addition to the regular user it seems little scary the amount of information he see in any such service!</a:t>
            </a:r>
            <a:br>
              <a:rPr lang="en-US" b="1" dirty="0"/>
            </a:br>
            <a:r>
              <a:rPr lang="en-US" b="1" dirty="0"/>
              <a:t>    The bad user experience of a is really problem </a:t>
            </a:r>
          </a:p>
          <a:p>
            <a:pPr marL="0" indent="0">
              <a:buNone/>
            </a:pPr>
            <a:br>
              <a:rPr lang="en-US" dirty="0"/>
            </a:br>
            <a:endParaRPr lang="en-US" dirty="0"/>
          </a:p>
        </p:txBody>
      </p:sp>
      <p:sp>
        <p:nvSpPr>
          <p:cNvPr id="4" name="Slide Number Placeholder 3"/>
          <p:cNvSpPr>
            <a:spLocks noGrp="1"/>
          </p:cNvSpPr>
          <p:nvPr>
            <p:ph type="sldNum" sz="quarter" idx="5"/>
          </p:nvPr>
        </p:nvSpPr>
        <p:spPr/>
        <p:txBody>
          <a:bodyPr/>
          <a:lstStyle/>
          <a:p>
            <a:fld id="{F2B6D1F3-1EC4-496B-AE9A-93AC4FEC51B6}" type="slidenum">
              <a:rPr lang="en-IL" smtClean="0"/>
              <a:t>12</a:t>
            </a:fld>
            <a:endParaRPr lang="en-IL"/>
          </a:p>
        </p:txBody>
      </p:sp>
    </p:spTree>
    <p:extLst>
      <p:ext uri="{BB962C8B-B14F-4D97-AF65-F5344CB8AC3E}">
        <p14:creationId xmlns:p14="http://schemas.microsoft.com/office/powerpoint/2010/main" val="259624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r>
              <a:rPr lang="he-IL" dirty="0"/>
              <a:t>:</a:t>
            </a:r>
            <a:endParaRPr lang="en-GB" dirty="0"/>
          </a:p>
          <a:p>
            <a:endParaRPr lang="en-US" b="1" dirty="0"/>
          </a:p>
          <a:p>
            <a:r>
              <a:rPr lang="en-GB" b="1" dirty="0"/>
              <a:t>okey, as I said AND WE SEE BEFORE.  EXAMPLES OF BAD UX</a:t>
            </a:r>
            <a:r>
              <a:rPr lang="en-US" b="1" dirty="0"/>
              <a:t>, </a:t>
            </a:r>
            <a:br>
              <a:rPr lang="en-US" b="1" dirty="0"/>
            </a:br>
            <a:r>
              <a:rPr lang="en-US" b="1" dirty="0"/>
              <a:t>SO we think ,User experience prevents ( stops) people from switching from traditional finance to cryptocurrency  because of : </a:t>
            </a:r>
            <a:r>
              <a:rPr lang="en-GB" b="1" dirty="0"/>
              <a:t>FEAR OF THE UNKNOWN, STEEP LEARNING CURVE (MANY NEW CONCEPTS), TIME CONSUMING.</a:t>
            </a:r>
            <a:br>
              <a:rPr lang="en-GB" b="1" dirty="0"/>
            </a:br>
            <a:br>
              <a:rPr lang="en-US" b="1" dirty="0"/>
            </a:br>
            <a:r>
              <a:rPr lang="en-US" b="1" dirty="0"/>
              <a:t>All this can be solved with the GOOD UX!!!</a:t>
            </a:r>
          </a:p>
          <a:p>
            <a:endParaRPr lang="en-US" dirty="0"/>
          </a:p>
        </p:txBody>
      </p:sp>
      <p:sp>
        <p:nvSpPr>
          <p:cNvPr id="4" name="Slide Number Placeholder 3"/>
          <p:cNvSpPr>
            <a:spLocks noGrp="1"/>
          </p:cNvSpPr>
          <p:nvPr>
            <p:ph type="sldNum" sz="quarter" idx="5"/>
          </p:nvPr>
        </p:nvSpPr>
        <p:spPr/>
        <p:txBody>
          <a:bodyPr/>
          <a:lstStyle/>
          <a:p>
            <a:fld id="{F2B6D1F3-1EC4-496B-AE9A-93AC4FEC51B6}" type="slidenum">
              <a:rPr lang="en-IL" smtClean="0"/>
              <a:t>13</a:t>
            </a:fld>
            <a:endParaRPr lang="en-IL"/>
          </a:p>
        </p:txBody>
      </p:sp>
    </p:spTree>
    <p:extLst>
      <p:ext uri="{BB962C8B-B14F-4D97-AF65-F5344CB8AC3E}">
        <p14:creationId xmlns:p14="http://schemas.microsoft.com/office/powerpoint/2010/main" val="3640426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14</a:t>
            </a:fld>
            <a:endParaRPr lang="en-IL"/>
          </a:p>
        </p:txBody>
      </p:sp>
    </p:spTree>
    <p:extLst>
      <p:ext uri="{BB962C8B-B14F-4D97-AF65-F5344CB8AC3E}">
        <p14:creationId xmlns:p14="http://schemas.microsoft.com/office/powerpoint/2010/main" val="227039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15</a:t>
            </a:fld>
            <a:endParaRPr lang="en-IL"/>
          </a:p>
        </p:txBody>
      </p:sp>
    </p:spTree>
    <p:extLst>
      <p:ext uri="{BB962C8B-B14F-4D97-AF65-F5344CB8AC3E}">
        <p14:creationId xmlns:p14="http://schemas.microsoft.com/office/powerpoint/2010/main" val="133044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16</a:t>
            </a:fld>
            <a:endParaRPr lang="en-IL"/>
          </a:p>
        </p:txBody>
      </p:sp>
    </p:spTree>
    <p:extLst>
      <p:ext uri="{BB962C8B-B14F-4D97-AF65-F5344CB8AC3E}">
        <p14:creationId xmlns:p14="http://schemas.microsoft.com/office/powerpoint/2010/main" val="941766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p>
          <a:p>
            <a:endParaRPr lang="he-IL" b="1" dirty="0"/>
          </a:p>
          <a:p>
            <a:r>
              <a:rPr lang="en-US" b="1" dirty="0"/>
              <a:t>Based on all the design rules, we have created our </a:t>
            </a:r>
            <a:r>
              <a:rPr lang="en-US" b="1"/>
              <a:t>own app and </a:t>
            </a:r>
            <a:r>
              <a:rPr lang="en-US" b="1" dirty="0"/>
              <a:t>want to introduce the basic functionality of HD crypto wallet.</a:t>
            </a:r>
            <a:br>
              <a:rPr lang="he-IL" dirty="0"/>
            </a:b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17</a:t>
            </a:fld>
            <a:endParaRPr lang="en-IL"/>
          </a:p>
        </p:txBody>
      </p:sp>
    </p:spTree>
    <p:extLst>
      <p:ext uri="{BB962C8B-B14F-4D97-AF65-F5344CB8AC3E}">
        <p14:creationId xmlns:p14="http://schemas.microsoft.com/office/powerpoint/2010/main" val="530360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endParaRPr lang="en-GB" dirty="0"/>
          </a:p>
          <a:p>
            <a:endParaRPr lang="en-GB" dirty="0"/>
          </a:p>
          <a:p>
            <a:r>
              <a:rPr lang="en-GB" b="1" dirty="0"/>
              <a:t>NOW-  if we successfully create or import HD wallet we arrives the HOME page!</a:t>
            </a:r>
            <a:endParaRPr lang="en-US" b="1" dirty="0"/>
          </a:p>
        </p:txBody>
      </p:sp>
      <p:sp>
        <p:nvSpPr>
          <p:cNvPr id="4" name="Slide Number Placeholder 3"/>
          <p:cNvSpPr>
            <a:spLocks noGrp="1"/>
          </p:cNvSpPr>
          <p:nvPr>
            <p:ph type="sldNum" sz="quarter" idx="5"/>
          </p:nvPr>
        </p:nvSpPr>
        <p:spPr/>
        <p:txBody>
          <a:bodyPr/>
          <a:lstStyle/>
          <a:p>
            <a:fld id="{F2B6D1F3-1EC4-496B-AE9A-93AC4FEC51B6}" type="slidenum">
              <a:rPr lang="en-IL" smtClean="0"/>
              <a:t>18</a:t>
            </a:fld>
            <a:endParaRPr lang="en-IL"/>
          </a:p>
        </p:txBody>
      </p:sp>
    </p:spTree>
    <p:extLst>
      <p:ext uri="{BB962C8B-B14F-4D97-AF65-F5344CB8AC3E}">
        <p14:creationId xmlns:p14="http://schemas.microsoft.com/office/powerpoint/2010/main" val="79865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p>
          <a:p>
            <a:endParaRPr lang="en-US" dirty="0"/>
          </a:p>
          <a:p>
            <a:r>
              <a:rPr lang="en-US" b="1" dirty="0"/>
              <a:t>Here we can see on  the one of the things into the settings option - the different modes =light and dark.</a:t>
            </a:r>
          </a:p>
          <a:p>
            <a:endParaRPr lang="en-IL" b="1" dirty="0"/>
          </a:p>
        </p:txBody>
      </p:sp>
      <p:sp>
        <p:nvSpPr>
          <p:cNvPr id="4" name="Slide Number Placeholder 3"/>
          <p:cNvSpPr>
            <a:spLocks noGrp="1"/>
          </p:cNvSpPr>
          <p:nvPr>
            <p:ph type="sldNum" sz="quarter" idx="5"/>
          </p:nvPr>
        </p:nvSpPr>
        <p:spPr/>
        <p:txBody>
          <a:bodyPr/>
          <a:lstStyle/>
          <a:p>
            <a:fld id="{F2B6D1F3-1EC4-496B-AE9A-93AC4FEC51B6}" type="slidenum">
              <a:rPr lang="en-IL" smtClean="0"/>
              <a:t>19</a:t>
            </a:fld>
            <a:endParaRPr lang="en-IL"/>
          </a:p>
        </p:txBody>
      </p:sp>
    </p:spTree>
    <p:extLst>
      <p:ext uri="{BB962C8B-B14F-4D97-AF65-F5344CB8AC3E}">
        <p14:creationId xmlns:p14="http://schemas.microsoft.com/office/powerpoint/2010/main" val="406902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p>
          <a:p>
            <a:r>
              <a:rPr lang="en-US" b="1" dirty="0"/>
              <a:t>Now I will present quickly the topics</a:t>
            </a:r>
            <a:br>
              <a:rPr lang="en-US" b="1" dirty="0"/>
            </a:br>
            <a:r>
              <a:rPr lang="en-US" b="1" dirty="0"/>
              <a:t>1. First</a:t>
            </a:r>
            <a:r>
              <a:rPr lang="he-IL" b="1" dirty="0"/>
              <a:t> </a:t>
            </a:r>
            <a:r>
              <a:rPr lang="en-US" b="1" dirty="0"/>
              <a:t>We will talk</a:t>
            </a:r>
            <a:r>
              <a:rPr lang="he-IL" b="1" dirty="0"/>
              <a:t> </a:t>
            </a:r>
            <a:r>
              <a:rPr lang="en-US" b="1" dirty="0"/>
              <a:t>about background for understanding the principles and terms</a:t>
            </a:r>
            <a:br>
              <a:rPr lang="en-US" b="1" dirty="0"/>
            </a:br>
            <a:r>
              <a:rPr lang="en-US" b="1" dirty="0"/>
              <a:t>2. Than we over view the user-experience, that motivate us to create the solution and as a result to the product.</a:t>
            </a:r>
          </a:p>
          <a:p>
            <a:r>
              <a:rPr lang="en-US" b="1" dirty="0"/>
              <a:t>3. And after we talk why and how we make the product</a:t>
            </a:r>
          </a:p>
          <a:p>
            <a:r>
              <a:rPr lang="en-US" b="1" dirty="0"/>
              <a:t>4. Demonstrate  the architecture of the ALPHA (OUR APP) AND examples which was completed.</a:t>
            </a:r>
          </a:p>
          <a:p>
            <a:r>
              <a:rPr lang="en-US" b="1" dirty="0"/>
              <a:t>5. AND FINALLY explain our Verification plan and FUTURE  Challenges. </a:t>
            </a:r>
            <a:br>
              <a:rPr lang="en-US" dirty="0"/>
            </a:br>
            <a:endParaRPr lang="en-US" dirty="0"/>
          </a:p>
        </p:txBody>
      </p:sp>
      <p:sp>
        <p:nvSpPr>
          <p:cNvPr id="4" name="Slide Number Placeholder 3"/>
          <p:cNvSpPr>
            <a:spLocks noGrp="1"/>
          </p:cNvSpPr>
          <p:nvPr>
            <p:ph type="sldNum" sz="quarter" idx="5"/>
          </p:nvPr>
        </p:nvSpPr>
        <p:spPr/>
        <p:txBody>
          <a:bodyPr/>
          <a:lstStyle/>
          <a:p>
            <a:fld id="{F2B6D1F3-1EC4-496B-AE9A-93AC4FEC51B6}" type="slidenum">
              <a:rPr lang="en-IL" smtClean="0"/>
              <a:t>2</a:t>
            </a:fld>
            <a:endParaRPr lang="en-IL"/>
          </a:p>
        </p:txBody>
      </p:sp>
    </p:spTree>
    <p:extLst>
      <p:ext uri="{BB962C8B-B14F-4D97-AF65-F5344CB8AC3E}">
        <p14:creationId xmlns:p14="http://schemas.microsoft.com/office/powerpoint/2010/main" val="2650085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20</a:t>
            </a:fld>
            <a:endParaRPr lang="en-IL"/>
          </a:p>
        </p:txBody>
      </p:sp>
    </p:spTree>
    <p:extLst>
      <p:ext uri="{BB962C8B-B14F-4D97-AF65-F5344CB8AC3E}">
        <p14:creationId xmlns:p14="http://schemas.microsoft.com/office/powerpoint/2010/main" val="1644479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21</a:t>
            </a:fld>
            <a:endParaRPr lang="en-IL"/>
          </a:p>
        </p:txBody>
      </p:sp>
    </p:spTree>
    <p:extLst>
      <p:ext uri="{BB962C8B-B14F-4D97-AF65-F5344CB8AC3E}">
        <p14:creationId xmlns:p14="http://schemas.microsoft.com/office/powerpoint/2010/main" val="275030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22</a:t>
            </a:fld>
            <a:endParaRPr lang="en-IL"/>
          </a:p>
        </p:txBody>
      </p:sp>
    </p:spTree>
    <p:extLst>
      <p:ext uri="{BB962C8B-B14F-4D97-AF65-F5344CB8AC3E}">
        <p14:creationId xmlns:p14="http://schemas.microsoft.com/office/powerpoint/2010/main" val="116183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23</a:t>
            </a:fld>
            <a:endParaRPr lang="en-IL"/>
          </a:p>
        </p:txBody>
      </p:sp>
    </p:spTree>
    <p:extLst>
      <p:ext uri="{BB962C8B-B14F-4D97-AF65-F5344CB8AC3E}">
        <p14:creationId xmlns:p14="http://schemas.microsoft.com/office/powerpoint/2010/main" val="1252664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24</a:t>
            </a:fld>
            <a:endParaRPr lang="en-IL"/>
          </a:p>
        </p:txBody>
      </p:sp>
    </p:spTree>
    <p:extLst>
      <p:ext uri="{BB962C8B-B14F-4D97-AF65-F5344CB8AC3E}">
        <p14:creationId xmlns:p14="http://schemas.microsoft.com/office/powerpoint/2010/main" val="120522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p>
          <a:p>
            <a:r>
              <a:rPr lang="en-US" b="1" dirty="0"/>
              <a:t>L</a:t>
            </a:r>
            <a:r>
              <a:rPr lang="en-GB" b="1" dirty="0" err="1"/>
              <a:t>ets</a:t>
            </a:r>
            <a:r>
              <a:rPr lang="en-GB" b="1" dirty="0"/>
              <a:t> start  with the most popular, namely a CENTRALIZED SYSTEM.</a:t>
            </a:r>
            <a:br>
              <a:rPr lang="en-GB" b="1" dirty="0"/>
            </a:br>
            <a:r>
              <a:rPr lang="en-GB" b="1" dirty="0"/>
              <a:t>Today actually the most system and services are centralized like: a banks,</a:t>
            </a:r>
            <a:r>
              <a:rPr lang="he-IL" b="1" dirty="0"/>
              <a:t> </a:t>
            </a:r>
            <a:r>
              <a:rPr lang="en-US" b="1" dirty="0"/>
              <a:t>Insurance companies,</a:t>
            </a:r>
            <a:r>
              <a:rPr lang="he-IL" b="1" dirty="0"/>
              <a:t> </a:t>
            </a:r>
            <a:r>
              <a:rPr lang="en-GB" b="1" dirty="0"/>
              <a:t> medical </a:t>
            </a:r>
            <a:r>
              <a:rPr lang="en-GB" b="1" dirty="0" err="1"/>
              <a:t>centers</a:t>
            </a:r>
            <a:r>
              <a:rPr lang="en-GB" b="1" dirty="0"/>
              <a:t>, databases , and so on!</a:t>
            </a:r>
            <a:endParaRPr lang="he-IL" b="1" dirty="0"/>
          </a:p>
          <a:p>
            <a:endParaRPr lang="he-IL" b="1" dirty="0"/>
          </a:p>
          <a:p>
            <a:endParaRPr lang="en-US" b="1" dirty="0"/>
          </a:p>
          <a:p>
            <a:endParaRPr lang="en-US" b="1" dirty="0"/>
          </a:p>
          <a:p>
            <a:endParaRPr lang="en-US" b="1" dirty="0"/>
          </a:p>
          <a:p>
            <a:endParaRPr lang="en-US" b="1" dirty="0"/>
          </a:p>
          <a:p>
            <a:endParaRPr lang="en-US" b="1" dirty="0"/>
          </a:p>
          <a:p>
            <a:endParaRPr lang="en-US" b="1" dirty="0"/>
          </a:p>
          <a:p>
            <a:endParaRPr lang="en-US" b="1" dirty="0"/>
          </a:p>
          <a:p>
            <a:br>
              <a:rPr lang="en-GB" b="1" dirty="0"/>
            </a:br>
            <a:endParaRPr lang="en-GB" b="1" dirty="0"/>
          </a:p>
          <a:p>
            <a:r>
              <a:rPr lang="en-GB" b="1" dirty="0"/>
              <a:t>That means  all data stored in one place and we all must to interact </a:t>
            </a:r>
            <a:r>
              <a:rPr lang="en-GB" b="1" dirty="0" err="1"/>
              <a:t>exCLUsively</a:t>
            </a:r>
            <a:r>
              <a:rPr lang="en-GB" b="1" dirty="0"/>
              <a:t> with this object to get the information or transfer money. It’s a easy target and potential way for hackers.</a:t>
            </a:r>
          </a:p>
          <a:p>
            <a:endParaRPr lang="en-GB" b="1" dirty="0"/>
          </a:p>
          <a:p>
            <a:endParaRPr lang="en-GB" b="1" dirty="0"/>
          </a:p>
          <a:p>
            <a:br>
              <a:rPr lang="en-GB" b="1" dirty="0"/>
            </a:br>
            <a:endParaRPr lang="en-GB" b="1" dirty="0"/>
          </a:p>
          <a:p>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3</a:t>
            </a:fld>
            <a:endParaRPr lang="en-IL"/>
          </a:p>
        </p:txBody>
      </p:sp>
    </p:spTree>
    <p:extLst>
      <p:ext uri="{BB962C8B-B14F-4D97-AF65-F5344CB8AC3E}">
        <p14:creationId xmlns:p14="http://schemas.microsoft.com/office/powerpoint/2010/main" val="546791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endParaRPr lang="he-IL" dirty="0"/>
          </a:p>
          <a:p>
            <a:r>
              <a:rPr lang="en-US" dirty="0"/>
              <a:t>ON THE OTHER HAND</a:t>
            </a:r>
            <a:r>
              <a:rPr lang="he-IL" dirty="0"/>
              <a:t>:</a:t>
            </a:r>
            <a:br>
              <a:rPr lang="en-US" b="1" dirty="0"/>
            </a:br>
            <a:r>
              <a:rPr lang="en-US" b="1" dirty="0"/>
              <a:t> In a decentralized system, all data is distributed, therefore it is not a sensitive to networks attacks anymore.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decentralized system is an inter-connected information system where no single entity is the individual </a:t>
            </a:r>
            <a:r>
              <a:rPr lang="en-US" b="1" i="0" dirty="0">
                <a:effectLst/>
                <a:latin typeface="Franklin Gothic Book (Body)"/>
              </a:rPr>
              <a:t>authority</a:t>
            </a:r>
            <a:r>
              <a:rPr lang="en-US" dirty="0"/>
              <a:t>. </a:t>
            </a:r>
          </a:p>
          <a:p>
            <a:br>
              <a:rPr lang="en-US" b="1" dirty="0"/>
            </a:br>
            <a:r>
              <a:rPr lang="en-US" b="1" dirty="0"/>
              <a:t>Also in decentralized system we have no third party for interaction  between each other.</a:t>
            </a:r>
          </a:p>
          <a:p>
            <a:r>
              <a:rPr lang="en-US" b="1" dirty="0"/>
              <a:t>Now every one can control their own actions and data. </a:t>
            </a:r>
            <a:br>
              <a:rPr lang="en-US" b="1" dirty="0"/>
            </a:br>
            <a:endParaRPr lang="en-US" b="1" dirty="0"/>
          </a:p>
          <a:p>
            <a:br>
              <a:rPr lang="en-US" b="1" dirty="0"/>
            </a:br>
            <a:r>
              <a:rPr lang="en-US" b="1" dirty="0"/>
              <a:t>(LIKE,MAKE A TRANSUCTIONS BETWEEN FINACES ACCOUNTS).</a:t>
            </a:r>
          </a:p>
          <a:p>
            <a:endParaRPr lang="en-US" dirty="0"/>
          </a:p>
          <a:p>
            <a:br>
              <a:rPr lang="en-US" dirty="0"/>
            </a:b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4</a:t>
            </a:fld>
            <a:endParaRPr lang="en-IL"/>
          </a:p>
        </p:txBody>
      </p:sp>
    </p:spTree>
    <p:extLst>
      <p:ext uri="{BB962C8B-B14F-4D97-AF65-F5344CB8AC3E}">
        <p14:creationId xmlns:p14="http://schemas.microsoft.com/office/powerpoint/2010/main" val="242578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endParaRPr lang="en-GB" dirty="0"/>
          </a:p>
          <a:p>
            <a:r>
              <a:rPr lang="en-GB" dirty="0"/>
              <a:t>Blockchain was  invented by Satoshi Nakamoto in 2008,</a:t>
            </a:r>
            <a:r>
              <a:rPr lang="he-IL" dirty="0"/>
              <a:t> </a:t>
            </a:r>
            <a:r>
              <a:rPr lang="en-GB" dirty="0"/>
              <a:t>and he implemented the idea of decentralized concept.</a:t>
            </a:r>
            <a:br>
              <a:rPr lang="en-GB" dirty="0"/>
            </a:br>
            <a:r>
              <a:rPr lang="en-US" b="1" dirty="0"/>
              <a:t>A blockchain, is an ever-growing list of records, called blocks.</a:t>
            </a:r>
          </a:p>
          <a:p>
            <a:r>
              <a:rPr lang="en-US" b="1" dirty="0"/>
              <a:t>This blocks connected via cryptographic way.</a:t>
            </a:r>
            <a:br>
              <a:rPr lang="en-US" b="1" dirty="0"/>
            </a:br>
            <a:r>
              <a:rPr lang="en-US" b="1" dirty="0"/>
              <a:t>Than, each block contains the </a:t>
            </a:r>
            <a:r>
              <a:rPr lang="en-US" b="1" dirty="0">
                <a:solidFill>
                  <a:schemeClr val="tx2"/>
                </a:solidFill>
              </a:rPr>
              <a:t>cryptographic hash</a:t>
            </a:r>
            <a:r>
              <a:rPr lang="en-US" b="1" dirty="0"/>
              <a:t> of the previous block, a times-tamp, and transaction data.</a:t>
            </a:r>
          </a:p>
          <a:p>
            <a:endParaRPr lang="en-US" b="1" dirty="0"/>
          </a:p>
          <a:p>
            <a:r>
              <a:rPr lang="en-US" b="1" dirty="0"/>
              <a:t> !! Basically blockchain, It is a database of transaction- records that is distributed and works  likes peer-to-peer network. !!</a:t>
            </a:r>
          </a:p>
          <a:p>
            <a:endParaRPr lang="en-US" b="1" dirty="0"/>
          </a:p>
          <a:p>
            <a:r>
              <a:rPr lang="en-US" b="1" dirty="0"/>
              <a:t>Look at THE FLOW GRAPH OF MAKING TRANSACTION:</a:t>
            </a:r>
          </a:p>
          <a:p>
            <a:r>
              <a:rPr lang="en-US" b="1" dirty="0"/>
              <a:t>Transactions is Created- &gt; send to every nodes  -&gt; validated -&gt;  the transaction added to the blockchain -&gt;</a:t>
            </a:r>
            <a:br>
              <a:rPr lang="en-US" b="1" dirty="0"/>
            </a:br>
            <a:r>
              <a:rPr lang="en-US" b="1" dirty="0"/>
              <a:t> and update is distributed cross the network!</a:t>
            </a:r>
          </a:p>
          <a:p>
            <a:endParaRPr lang="en-US" b="1" dirty="0"/>
          </a:p>
          <a:p>
            <a:endParaRPr lang="en-US" b="1" dirty="0"/>
          </a:p>
          <a:p>
            <a:endParaRPr lang="en-US" b="1" dirty="0"/>
          </a:p>
          <a:p>
            <a:r>
              <a:rPr lang="en-US" b="1" dirty="0"/>
              <a:t>Full version:</a:t>
            </a:r>
          </a:p>
          <a:p>
            <a:r>
              <a:rPr lang="en-US" b="1" dirty="0"/>
              <a:t>A transaction is authenticated -&gt; a block representing that transaction is created -&gt; the block is send to every node in the blockchain-&gt;nodes validate the transaction -&gt; the block is added to the existing </a:t>
            </a:r>
            <a:r>
              <a:rPr lang="en-US" b="1" dirty="0" err="1"/>
              <a:t>blockhain</a:t>
            </a:r>
            <a:r>
              <a:rPr lang="en-US" b="1" dirty="0"/>
              <a:t> –&gt;node receive a reward for Proof of Work , typically in cryptocurrency -&gt; THE update is </a:t>
            </a:r>
            <a:r>
              <a:rPr lang="en-US" b="1" dirty="0" err="1"/>
              <a:t>destributed</a:t>
            </a:r>
            <a:r>
              <a:rPr lang="en-US" b="1" dirty="0"/>
              <a:t> across the network -&gt; The transaction is completed.</a:t>
            </a:r>
          </a:p>
          <a:p>
            <a:r>
              <a:rPr lang="en-US" b="1" dirty="0"/>
              <a:t>&gt; </a:t>
            </a:r>
            <a:br>
              <a:rPr lang="en-US" b="1" dirty="0"/>
            </a:br>
            <a:r>
              <a:rPr lang="en-US" b="1" dirty="0"/>
              <a:t> </a:t>
            </a:r>
            <a:endParaRPr lang="en-US" dirty="0"/>
          </a:p>
        </p:txBody>
      </p:sp>
      <p:sp>
        <p:nvSpPr>
          <p:cNvPr id="4" name="Slide Number Placeholder 3"/>
          <p:cNvSpPr>
            <a:spLocks noGrp="1"/>
          </p:cNvSpPr>
          <p:nvPr>
            <p:ph type="sldNum" sz="quarter" idx="5"/>
          </p:nvPr>
        </p:nvSpPr>
        <p:spPr/>
        <p:txBody>
          <a:bodyPr/>
          <a:lstStyle/>
          <a:p>
            <a:fld id="{F2B6D1F3-1EC4-496B-AE9A-93AC4FEC51B6}" type="slidenum">
              <a:rPr lang="en-IL" smtClean="0"/>
              <a:t>5</a:t>
            </a:fld>
            <a:endParaRPr lang="en-IL"/>
          </a:p>
        </p:txBody>
      </p:sp>
    </p:spTree>
    <p:extLst>
      <p:ext uri="{BB962C8B-B14F-4D97-AF65-F5344CB8AC3E}">
        <p14:creationId xmlns:p14="http://schemas.microsoft.com/office/powerpoint/2010/main" val="14331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a:t>
            </a:r>
          </a:p>
          <a:p>
            <a:pPr marL="12700" marR="0" indent="-6350" algn="just">
              <a:lnSpc>
                <a:spcPct val="104000"/>
              </a:lnSpc>
              <a:spcBef>
                <a:spcPts val="0"/>
              </a:spcBef>
              <a:spcAft>
                <a:spcPts val="25"/>
              </a:spcAft>
            </a:pPr>
            <a:r>
              <a:rPr lang="en-US" sz="1800" dirty="0">
                <a:solidFill>
                  <a:srgbClr val="000000"/>
                </a:solidFill>
                <a:effectLst/>
                <a:latin typeface="Calibri" panose="020F0502020204030204" pitchFamily="34" charset="0"/>
                <a:ea typeface="Calibri" panose="020F0502020204030204" pitchFamily="34" charset="0"/>
              </a:rPr>
              <a:t>*Mining is the process of creating a block of transactions that will be added to the blockchain.*</a:t>
            </a:r>
          </a:p>
          <a:p>
            <a:pPr marL="12700" marR="0" indent="-6350" algn="just">
              <a:lnSpc>
                <a:spcPct val="104000"/>
              </a:lnSpc>
              <a:spcBef>
                <a:spcPts val="0"/>
              </a:spcBef>
              <a:spcAft>
                <a:spcPts val="25"/>
              </a:spcAft>
            </a:pPr>
            <a:endParaRPr lang="en-US" sz="1800" dirty="0">
              <a:solidFill>
                <a:srgbClr val="000000"/>
              </a:solidFill>
              <a:effectLst/>
              <a:latin typeface="Calibri" panose="020F0502020204030204" pitchFamily="34" charset="0"/>
              <a:ea typeface="Calibri" panose="020F0502020204030204" pitchFamily="34" charset="0"/>
            </a:endParaRPr>
          </a:p>
          <a:p>
            <a:pPr marL="12700" marR="0" lvl="0" indent="-6350" algn="just" defTabSz="914400" rtl="0" eaLnBrk="1" fontAlgn="auto" latinLnBrk="0" hangingPunct="1">
              <a:lnSpc>
                <a:spcPct val="104000"/>
              </a:lnSpc>
              <a:spcBef>
                <a:spcPts val="0"/>
              </a:spcBef>
              <a:spcAft>
                <a:spcPts val="25"/>
              </a:spcAft>
              <a:buClrTx/>
              <a:buSzTx/>
              <a:buFontTx/>
              <a:buNone/>
              <a:tabLst/>
              <a:defRPr/>
            </a:pPr>
            <a:r>
              <a:rPr lang="en-US" sz="2800" b="1" dirty="0">
                <a:solidFill>
                  <a:srgbClr val="000000"/>
                </a:solidFill>
                <a:effectLst/>
                <a:latin typeface="Franklin Gothic Book (Body)"/>
                <a:ea typeface="Calibri" panose="020F0502020204030204" pitchFamily="34" charset="0"/>
              </a:rPr>
              <a:t>*Miners often use GPUs to solve difficult algorithmic problems over long periods to produce new blocks using a concept of </a:t>
            </a:r>
            <a:r>
              <a:rPr lang="en-US" sz="2800" b="1" dirty="0">
                <a:solidFill>
                  <a:schemeClr val="tx2"/>
                </a:solidFill>
                <a:effectLst/>
                <a:latin typeface="Franklin Gothic Book (Body)"/>
                <a:ea typeface="Calibri" panose="020F0502020204030204" pitchFamily="34" charset="0"/>
              </a:rPr>
              <a:t>Proof of Work* </a:t>
            </a:r>
            <a:r>
              <a:rPr lang="en-US" sz="2800" b="1" dirty="0">
                <a:solidFill>
                  <a:srgbClr val="000000"/>
                </a:solidFill>
                <a:effectLst/>
                <a:latin typeface="Franklin Gothic Book (Body)"/>
                <a:ea typeface="Calibri" panose="020F0502020204030204" pitchFamily="34" charset="0"/>
              </a:rPr>
              <a:t>,actually ,</a:t>
            </a:r>
            <a:r>
              <a:rPr lang="en-US" sz="1800" dirty="0">
                <a:solidFill>
                  <a:srgbClr val="000000"/>
                </a:solidFill>
                <a:effectLst/>
                <a:latin typeface="Calibri" panose="020F0502020204030204" pitchFamily="34" charset="0"/>
                <a:ea typeface="Calibri" panose="020F0502020204030204" pitchFamily="34" charset="0"/>
              </a:rPr>
              <a:t> </a:t>
            </a:r>
          </a:p>
          <a:p>
            <a:pPr marL="12700" marR="0" lvl="0" indent="-6350" algn="just" defTabSz="914400" rtl="0" eaLnBrk="1" fontAlgn="auto" latinLnBrk="0" hangingPunct="1">
              <a:lnSpc>
                <a:spcPct val="104000"/>
              </a:lnSpc>
              <a:spcBef>
                <a:spcPts val="0"/>
              </a:spcBef>
              <a:spcAft>
                <a:spcPts val="25"/>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rPr>
              <a:t>Each miner provides a mathematical proof when submitting a block to the blockchain, and this proof acts as a guarantee: if the proof exists, the block must be valid! </a:t>
            </a:r>
            <a:endParaRPr lang="en-US" sz="2800" b="1" dirty="0">
              <a:solidFill>
                <a:srgbClr val="000000"/>
              </a:solidFill>
              <a:effectLst/>
              <a:latin typeface="Franklin Gothic Book (Body)"/>
              <a:ea typeface="Calibri" panose="020F0502020204030204" pitchFamily="34" charset="0"/>
            </a:endParaRPr>
          </a:p>
          <a:p>
            <a:pPr marL="12700" marR="0" lvl="0" indent="-6350" algn="just" defTabSz="914400" rtl="0" eaLnBrk="1" fontAlgn="auto" latinLnBrk="0" hangingPunct="1">
              <a:lnSpc>
                <a:spcPct val="104000"/>
              </a:lnSpc>
              <a:spcBef>
                <a:spcPts val="0"/>
              </a:spcBef>
              <a:spcAft>
                <a:spcPts val="25"/>
              </a:spcAft>
              <a:buClrTx/>
              <a:buSzTx/>
              <a:buFontTx/>
              <a:buNone/>
              <a:tabLst/>
              <a:defRPr/>
            </a:pPr>
            <a:r>
              <a:rPr lang="en-US" sz="2800" b="0" dirty="0">
                <a:solidFill>
                  <a:srgbClr val="000000"/>
                </a:solidFill>
                <a:effectLst/>
                <a:latin typeface="Franklin Gothic Book (Body)"/>
                <a:ea typeface="Calibri" panose="020F0502020204030204" pitchFamily="34" charset="0"/>
              </a:rPr>
              <a:t>And than - </a:t>
            </a:r>
            <a:r>
              <a:rPr lang="en-US" sz="2800" b="1" dirty="0">
                <a:solidFill>
                  <a:srgbClr val="000000"/>
                </a:solidFill>
                <a:effectLst/>
                <a:latin typeface="Franklin Gothic Book (Body)"/>
                <a:ea typeface="Calibri" panose="020F0502020204030204" pitchFamily="34" charset="0"/>
              </a:rPr>
              <a:t>The amount of work they have put to generate the block and thus rewarded (PAYMENT)  in cryptocurrency for it.</a:t>
            </a:r>
            <a:endParaRPr lang="en-US" dirty="0"/>
          </a:p>
          <a:p>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6</a:t>
            </a:fld>
            <a:endParaRPr lang="en-IL"/>
          </a:p>
        </p:txBody>
      </p:sp>
    </p:spTree>
    <p:extLst>
      <p:ext uri="{BB962C8B-B14F-4D97-AF65-F5344CB8AC3E}">
        <p14:creationId xmlns:p14="http://schemas.microsoft.com/office/powerpoint/2010/main" val="303511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7</a:t>
            </a:fld>
            <a:endParaRPr lang="en-IL"/>
          </a:p>
        </p:txBody>
      </p:sp>
    </p:spTree>
    <p:extLst>
      <p:ext uri="{BB962C8B-B14F-4D97-AF65-F5344CB8AC3E}">
        <p14:creationId xmlns:p14="http://schemas.microsoft.com/office/powerpoint/2010/main" val="736245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8</a:t>
            </a:fld>
            <a:endParaRPr lang="en-IL"/>
          </a:p>
        </p:txBody>
      </p:sp>
    </p:spTree>
    <p:extLst>
      <p:ext uri="{BB962C8B-B14F-4D97-AF65-F5344CB8AC3E}">
        <p14:creationId xmlns:p14="http://schemas.microsoft.com/office/powerpoint/2010/main" val="1756990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Pavel</a:t>
            </a:r>
            <a:endParaRPr lang="en-IL" dirty="0"/>
          </a:p>
        </p:txBody>
      </p:sp>
      <p:sp>
        <p:nvSpPr>
          <p:cNvPr id="4" name="Slide Number Placeholder 3"/>
          <p:cNvSpPr>
            <a:spLocks noGrp="1"/>
          </p:cNvSpPr>
          <p:nvPr>
            <p:ph type="sldNum" sz="quarter" idx="5"/>
          </p:nvPr>
        </p:nvSpPr>
        <p:spPr/>
        <p:txBody>
          <a:bodyPr/>
          <a:lstStyle/>
          <a:p>
            <a:fld id="{F2B6D1F3-1EC4-496B-AE9A-93AC4FEC51B6}" type="slidenum">
              <a:rPr lang="en-IL" smtClean="0"/>
              <a:t>9</a:t>
            </a:fld>
            <a:endParaRPr lang="en-IL"/>
          </a:p>
        </p:txBody>
      </p:sp>
    </p:spTree>
    <p:extLst>
      <p:ext uri="{BB962C8B-B14F-4D97-AF65-F5344CB8AC3E}">
        <p14:creationId xmlns:p14="http://schemas.microsoft.com/office/powerpoint/2010/main" val="3861341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605951" y="6423914"/>
            <a:ext cx="2844799" cy="365125"/>
          </a:xfrm>
          <a:prstGeom prst="rect">
            <a:avLst/>
          </a:prstGeom>
        </p:spPr>
        <p:txBody>
          <a:bodyPr/>
          <a:lstStyle/>
          <a:p>
            <a:fld id="{F568757F-E1A8-413D-9B91-7A1C20692E66}" type="datetime1">
              <a:rPr lang="en-US" smtClean="0"/>
              <a:t>1/10/2022</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58298"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605951" y="6423914"/>
            <a:ext cx="2844799" cy="365125"/>
          </a:xfrm>
          <a:prstGeom prst="rect">
            <a:avLst/>
          </a:prstGeom>
        </p:spPr>
        <p:txBody>
          <a:bodyPr/>
          <a:lstStyle/>
          <a:p>
            <a:fld id="{ECD02A29-656F-47CB-92F8-AA2152FED3D9}" type="datetime1">
              <a:rPr lang="en-US" smtClean="0"/>
              <a:t>1/10/2022</a:t>
            </a:fld>
            <a:endParaRPr lang="en-US" dirty="0"/>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10558298"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605951" y="6423914"/>
            <a:ext cx="2844799" cy="365125"/>
          </a:xfrm>
          <a:prstGeom prst="rect">
            <a:avLst/>
          </a:prstGeom>
        </p:spPr>
        <p:txBody>
          <a:bodyPr/>
          <a:lstStyle/>
          <a:p>
            <a:fld id="{B566609D-4E53-4D52-9720-BDE3007B207D}" type="datetime1">
              <a:rPr lang="en-US" smtClean="0"/>
              <a:t>1/10/2022</a:t>
            </a:fld>
            <a:endParaRPr lang="en-US" dirty="0"/>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558298"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6534" y="457200"/>
            <a:ext cx="3703320" cy="94997"/>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DE95FD5A-192D-43D5-976C-8D59E9551441}"/>
              </a:ext>
            </a:extLst>
          </p:cNvPr>
          <p:cNvSpPr/>
          <p:nvPr userDrawn="1"/>
        </p:nvSpPr>
        <p:spPr>
          <a:xfrm>
            <a:off x="5805489" y="214920"/>
            <a:ext cx="576000" cy="57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8" name="Graphic 7">
            <a:extLst>
              <a:ext uri="{FF2B5EF4-FFF2-40B4-BE49-F238E27FC236}">
                <a16:creationId xmlns:a16="http://schemas.microsoft.com/office/drawing/2014/main" id="{B35FA223-45F1-41C1-BF21-56D7DBFF59C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873270" y="333270"/>
            <a:ext cx="440437" cy="339300"/>
          </a:xfrm>
          <a:prstGeom prst="rect">
            <a:avLst/>
          </a:prstGeom>
        </p:spPr>
      </p:pic>
      <p:sp>
        <p:nvSpPr>
          <p:cNvPr id="7" name="TextBox 6">
            <a:extLst>
              <a:ext uri="{FF2B5EF4-FFF2-40B4-BE49-F238E27FC236}">
                <a16:creationId xmlns:a16="http://schemas.microsoft.com/office/drawing/2014/main" id="{FBCE4B9E-0EC8-4EEB-8D30-505776333EF9}"/>
              </a:ext>
            </a:extLst>
          </p:cNvPr>
          <p:cNvSpPr txBox="1"/>
          <p:nvPr userDrawn="1"/>
        </p:nvSpPr>
        <p:spPr>
          <a:xfrm>
            <a:off x="10920153" y="6581001"/>
            <a:ext cx="1271847" cy="276999"/>
          </a:xfrm>
          <a:prstGeom prst="rect">
            <a:avLst/>
          </a:prstGeom>
          <a:noFill/>
        </p:spPr>
        <p:txBody>
          <a:bodyPr wrap="square" rtlCol="0">
            <a:spAutoFit/>
          </a:bodyPr>
          <a:lstStyle/>
          <a:p>
            <a:pPr algn="r"/>
            <a:fld id="{9898F58B-5BA9-4D9F-A5DD-150F3383750E}" type="slidenum">
              <a:rPr lang="en-US" sz="1200" smtClean="0">
                <a:solidFill>
                  <a:schemeClr val="bg1">
                    <a:lumMod val="50000"/>
                  </a:schemeClr>
                </a:solidFill>
              </a:rPr>
              <a:pPr algn="r"/>
              <a:t>‹#›</a:t>
            </a:fld>
            <a:r>
              <a:rPr lang="en-US" sz="1200" dirty="0">
                <a:solidFill>
                  <a:schemeClr val="bg1">
                    <a:lumMod val="50000"/>
                  </a:schemeClr>
                </a:solidFill>
              </a:rPr>
              <a:t> of 25</a:t>
            </a:r>
            <a:endParaRPr lang="en-IL" sz="1200" dirty="0">
              <a:solidFill>
                <a:schemeClr val="bg1">
                  <a:lumMod val="50000"/>
                </a:schemeClr>
              </a:solidFill>
            </a:endParaRPr>
          </a:p>
        </p:txBody>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2.png"/><Relationship Id="rId5" Type="http://schemas.microsoft.com/office/2007/relationships/media" Target="../media/media3.mp4"/><Relationship Id="rId10" Type="http://schemas.openxmlformats.org/officeDocument/2006/relationships/image" Target="../media/image31.png"/><Relationship Id="rId4" Type="http://schemas.openxmlformats.org/officeDocument/2006/relationships/video" Target="../media/media2.mp4"/><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A47CFDCE-4399-4B62-B3AA-8FAD4CC8A94B}"/>
              </a:ext>
            </a:extLst>
          </p:cNvPr>
          <p:cNvSpPr txBox="1">
            <a:spLocks/>
          </p:cNvSpPr>
          <p:nvPr/>
        </p:nvSpPr>
        <p:spPr>
          <a:xfrm>
            <a:off x="448732" y="3291146"/>
            <a:ext cx="11260667" cy="46823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b="1" dirty="0">
                <a:solidFill>
                  <a:schemeClr val="accent2"/>
                </a:solidFill>
              </a:rPr>
              <a:t>MULTIPURPOSE CRYPTOCURRENCY WALLET GOOGLE CHROME EXTENSION</a:t>
            </a:r>
          </a:p>
        </p:txBody>
      </p:sp>
      <p:pic>
        <p:nvPicPr>
          <p:cNvPr id="10" name="Picture 9" descr="abstract image">
            <a:extLst>
              <a:ext uri="{FF2B5EF4-FFF2-40B4-BE49-F238E27FC236}">
                <a16:creationId xmlns:a16="http://schemas.microsoft.com/office/drawing/2014/main" id="{B3E77742-689C-4E18-9BDC-6115D22EFD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48733" y="3823200"/>
            <a:ext cx="11260667" cy="2455680"/>
          </a:xfrm>
          <a:prstGeom prst="rect">
            <a:avLst/>
          </a:prstGeom>
        </p:spPr>
      </p:pic>
      <p:sp>
        <p:nvSpPr>
          <p:cNvPr id="11" name="Title 1">
            <a:extLst>
              <a:ext uri="{FF2B5EF4-FFF2-40B4-BE49-F238E27FC236}">
                <a16:creationId xmlns:a16="http://schemas.microsoft.com/office/drawing/2014/main" id="{B2F116BB-73FF-40A3-83F8-AF5CC1088D60}"/>
              </a:ext>
            </a:extLst>
          </p:cNvPr>
          <p:cNvSpPr txBox="1">
            <a:spLocks/>
          </p:cNvSpPr>
          <p:nvPr/>
        </p:nvSpPr>
        <p:spPr>
          <a:xfrm>
            <a:off x="448733" y="2367805"/>
            <a:ext cx="11260667" cy="85952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accent2"/>
                </a:solidFill>
              </a:rPr>
              <a:t>Alpha</a:t>
            </a:r>
          </a:p>
        </p:txBody>
      </p:sp>
      <p:graphicFrame>
        <p:nvGraphicFramePr>
          <p:cNvPr id="13" name="Object 12">
            <a:extLst>
              <a:ext uri="{FF2B5EF4-FFF2-40B4-BE49-F238E27FC236}">
                <a16:creationId xmlns:a16="http://schemas.microsoft.com/office/drawing/2014/main" id="{C215A5C2-30C0-44FF-B5CB-1D07BED8EFA9}"/>
              </a:ext>
            </a:extLst>
          </p:cNvPr>
          <p:cNvGraphicFramePr>
            <a:graphicFrameLocks noChangeAspect="1"/>
          </p:cNvGraphicFramePr>
          <p:nvPr>
            <p:extLst>
              <p:ext uri="{D42A27DB-BD31-4B8C-83A1-F6EECF244321}">
                <p14:modId xmlns:p14="http://schemas.microsoft.com/office/powerpoint/2010/main" val="2988111254"/>
              </p:ext>
            </p:extLst>
          </p:nvPr>
        </p:nvGraphicFramePr>
        <p:xfrm>
          <a:off x="9583267" y="752304"/>
          <a:ext cx="2160000" cy="418065"/>
        </p:xfrm>
        <a:graphic>
          <a:graphicData uri="http://schemas.openxmlformats.org/presentationml/2006/ole">
            <mc:AlternateContent xmlns:mc="http://schemas.openxmlformats.org/markup-compatibility/2006">
              <mc:Choice xmlns:v="urn:schemas-microsoft-com:vml" Requires="v">
                <p:oleObj spid="_x0000_s1150" r:id="rId5" imgW="2755440" imgH="533160" progId="">
                  <p:embed/>
                </p:oleObj>
              </mc:Choice>
              <mc:Fallback>
                <p:oleObj r:id="rId5" imgW="2755440" imgH="533160" progId="">
                  <p:embed/>
                  <p:pic>
                    <p:nvPicPr>
                      <p:cNvPr id="0" name=""/>
                      <p:cNvPicPr/>
                      <p:nvPr/>
                    </p:nvPicPr>
                    <p:blipFill>
                      <a:blip r:embed="rId6"/>
                      <a:stretch>
                        <a:fillRect/>
                      </a:stretch>
                    </p:blipFill>
                    <p:spPr>
                      <a:xfrm>
                        <a:off x="9583267" y="752304"/>
                        <a:ext cx="2160000" cy="41806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B1DD66F9-70EC-460C-8575-F6B53A414647}"/>
              </a:ext>
            </a:extLst>
          </p:cNvPr>
          <p:cNvSpPr txBox="1"/>
          <p:nvPr/>
        </p:nvSpPr>
        <p:spPr>
          <a:xfrm>
            <a:off x="448733" y="752304"/>
            <a:ext cx="3162372" cy="923330"/>
          </a:xfrm>
          <a:prstGeom prst="rect">
            <a:avLst/>
          </a:prstGeom>
          <a:noFill/>
        </p:spPr>
        <p:txBody>
          <a:bodyPr wrap="square" rtlCol="0">
            <a:spAutoFit/>
          </a:bodyPr>
          <a:lstStyle/>
          <a:p>
            <a:r>
              <a:rPr lang="en-US" b="1" dirty="0"/>
              <a:t>Alex Keselman </a:t>
            </a:r>
            <a:r>
              <a:rPr lang="en-US" b="1" dirty="0">
                <a:solidFill>
                  <a:schemeClr val="tx1">
                    <a:lumMod val="65000"/>
                    <a:lumOff val="35000"/>
                  </a:schemeClr>
                </a:solidFill>
              </a:rPr>
              <a:t>(Supervisor)</a:t>
            </a:r>
          </a:p>
          <a:p>
            <a:r>
              <a:rPr lang="en-US" b="1" dirty="0"/>
              <a:t>Pavel Golikovski</a:t>
            </a:r>
          </a:p>
          <a:p>
            <a:r>
              <a:rPr lang="en-US" b="1" dirty="0"/>
              <a:t>Alla Davydov</a:t>
            </a:r>
          </a:p>
        </p:txBody>
      </p:sp>
      <p:sp>
        <p:nvSpPr>
          <p:cNvPr id="16" name="TextBox 15">
            <a:extLst>
              <a:ext uri="{FF2B5EF4-FFF2-40B4-BE49-F238E27FC236}">
                <a16:creationId xmlns:a16="http://schemas.microsoft.com/office/drawing/2014/main" id="{E3DE8530-C360-462C-9F20-AD75F30D8DC8}"/>
              </a:ext>
            </a:extLst>
          </p:cNvPr>
          <p:cNvSpPr txBox="1"/>
          <p:nvPr/>
        </p:nvSpPr>
        <p:spPr>
          <a:xfrm>
            <a:off x="448732" y="3837488"/>
            <a:ext cx="11260667" cy="646331"/>
          </a:xfrm>
          <a:prstGeom prst="rect">
            <a:avLst/>
          </a:prstGeom>
          <a:solidFill>
            <a:schemeClr val="bg1"/>
          </a:solidFill>
        </p:spPr>
        <p:txBody>
          <a:bodyPr wrap="square" rtlCol="0">
            <a:spAutoFit/>
          </a:bodyPr>
          <a:lstStyle/>
          <a:p>
            <a:r>
              <a:rPr lang="en-US" b="1" dirty="0"/>
              <a:t>CAPSTONE PROJECT PHASE 1</a:t>
            </a:r>
          </a:p>
          <a:p>
            <a:r>
              <a:rPr lang="en-US" dirty="0"/>
              <a:t>22-1-D-1</a:t>
            </a:r>
            <a:endParaRPr lang="en-IL" dirty="0"/>
          </a:p>
        </p:txBody>
      </p:sp>
    </p:spTree>
    <p:extLst>
      <p:ext uri="{BB962C8B-B14F-4D97-AF65-F5344CB8AC3E}">
        <p14:creationId xmlns:p14="http://schemas.microsoft.com/office/powerpoint/2010/main" val="541979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64B31904-F8D2-4BAB-BE32-2E0426CC448B}"/>
              </a:ext>
            </a:extLst>
          </p:cNvPr>
          <p:cNvGraphicFramePr>
            <a:graphicFrameLocks noChangeAspect="1"/>
          </p:cNvGraphicFramePr>
          <p:nvPr>
            <p:extLst>
              <p:ext uri="{D42A27DB-BD31-4B8C-83A1-F6EECF244321}">
                <p14:modId xmlns:p14="http://schemas.microsoft.com/office/powerpoint/2010/main" val="1218935191"/>
              </p:ext>
            </p:extLst>
          </p:nvPr>
        </p:nvGraphicFramePr>
        <p:xfrm>
          <a:off x="652244" y="4972351"/>
          <a:ext cx="681423" cy="680400"/>
        </p:xfrm>
        <a:graphic>
          <a:graphicData uri="http://schemas.openxmlformats.org/presentationml/2006/ole">
            <mc:AlternateContent xmlns:mc="http://schemas.openxmlformats.org/markup-compatibility/2006">
              <mc:Choice xmlns:v="urn:schemas-microsoft-com:vml" Requires="v">
                <p:oleObj spid="_x0000_s6238" r:id="rId4" imgW="8380800" imgH="8380800" progId="">
                  <p:embed/>
                </p:oleObj>
              </mc:Choice>
              <mc:Fallback>
                <p:oleObj r:id="rId4" imgW="8380800" imgH="8380800" progId="">
                  <p:embed/>
                  <p:pic>
                    <p:nvPicPr>
                      <p:cNvPr id="0" name=""/>
                      <p:cNvPicPr/>
                      <p:nvPr/>
                    </p:nvPicPr>
                    <p:blipFill>
                      <a:blip r:embed="rId5"/>
                      <a:stretch>
                        <a:fillRect/>
                      </a:stretch>
                    </p:blipFill>
                    <p:spPr>
                      <a:xfrm>
                        <a:off x="652244" y="4972351"/>
                        <a:ext cx="681423" cy="6804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Ethereum Blockchain</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chor="t"/>
          <a:lstStyle/>
          <a:p>
            <a:pPr marL="0" indent="0">
              <a:buNone/>
            </a:pPr>
            <a:r>
              <a:rPr lang="en-US" b="1" dirty="0"/>
              <a:t>The Blockchain is a powerful technology both in concept and implementation, but could it be further improved?</a:t>
            </a:r>
          </a:p>
          <a:p>
            <a:pPr marL="0" indent="0">
              <a:buNone/>
            </a:pPr>
            <a:r>
              <a:rPr lang="en-US" b="1" dirty="0"/>
              <a:t>The Ethereum Blockchain is an open source, decentralized blockchain with smart contract functionality. Ether (ETH) is the cryptocurrency of the Ethereum network. The network allows developers to build and deploy decentralized applications</a:t>
            </a:r>
          </a:p>
          <a:p>
            <a:pPr marL="0" indent="0">
              <a:buNone/>
            </a:pPr>
            <a:endParaRPr lang="en-US" b="1" dirty="0"/>
          </a:p>
          <a:p>
            <a:pPr marL="0" indent="0">
              <a:buNone/>
            </a:pPr>
            <a:endParaRPr lang="en-US" b="1" dirty="0"/>
          </a:p>
        </p:txBody>
      </p:sp>
      <p:sp>
        <p:nvSpPr>
          <p:cNvPr id="4" name="TextBox 3">
            <a:extLst>
              <a:ext uri="{FF2B5EF4-FFF2-40B4-BE49-F238E27FC236}">
                <a16:creationId xmlns:a16="http://schemas.microsoft.com/office/drawing/2014/main" id="{0306BB14-BA81-4590-9BFA-3A2038BC1E01}"/>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tx2"/>
                </a:solidFill>
                <a:effectLst/>
                <a:latin typeface="Arial" panose="020B0604020202020204" pitchFamily="34" charset="0"/>
                <a:cs typeface="Arial" panose="020B0604020202020204" pitchFamily="34" charset="0"/>
              </a:rPr>
              <a:t>Ethereum</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Smart Contracts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DeFi</a:t>
            </a:r>
            <a:r>
              <a:rPr lang="en-IL" sz="1200" b="1" i="0" dirty="0">
                <a:solidFill>
                  <a:schemeClr val="bg2">
                    <a:lumMod val="75000"/>
                  </a:schemeClr>
                </a:solidFill>
                <a:effectLst/>
                <a:latin typeface="Arial" panose="020B0604020202020204" pitchFamily="34" charset="0"/>
                <a:cs typeface="Arial" panose="020B0604020202020204" pitchFamily="34" charset="0"/>
              </a:rPr>
              <a:t> ➜ </a:t>
            </a:r>
            <a:r>
              <a:rPr lang="en-US" sz="1200" b="1" dirty="0">
                <a:solidFill>
                  <a:schemeClr val="bg2">
                    <a:lumMod val="75000"/>
                  </a:schemeClr>
                </a:solidFill>
                <a:latin typeface="Arial" panose="020B0604020202020204" pitchFamily="34" charset="0"/>
                <a:cs typeface="Arial" panose="020B0604020202020204" pitchFamily="34" charset="0"/>
              </a:rPr>
              <a:t>Problem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endParaRPr lang="en-IL" sz="1200" b="1" dirty="0">
              <a:solidFill>
                <a:schemeClr val="bg1">
                  <a:lumMod val="6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63A93BF-7519-4D45-9A75-5FF2D5635C4E}"/>
              </a:ext>
            </a:extLst>
          </p:cNvPr>
          <p:cNvSpPr txBox="1"/>
          <p:nvPr/>
        </p:nvSpPr>
        <p:spPr>
          <a:xfrm>
            <a:off x="1407580" y="4979289"/>
            <a:ext cx="5009983"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1">
                    <a:lumMod val="75000"/>
                    <a:lumOff val="25000"/>
                  </a:schemeClr>
                </a:solidFill>
              </a:rPr>
              <a:t>Conceived by Vitalik Buterin back in 2013, released in 2015</a:t>
            </a:r>
          </a:p>
          <a:p>
            <a:pPr marL="285750" indent="-285750">
              <a:buFont typeface="Arial" panose="020B0604020202020204" pitchFamily="34" charset="0"/>
              <a:buChar char="•"/>
            </a:pPr>
            <a:r>
              <a:rPr lang="en-US" sz="1400" dirty="0">
                <a:solidFill>
                  <a:schemeClr val="tx1">
                    <a:lumMod val="75000"/>
                    <a:lumOff val="25000"/>
                  </a:schemeClr>
                </a:solidFill>
              </a:rPr>
              <a:t>Programmable</a:t>
            </a:r>
          </a:p>
          <a:p>
            <a:pPr marL="285750" indent="-285750">
              <a:buFont typeface="Arial" panose="020B0604020202020204" pitchFamily="34" charset="0"/>
              <a:buChar char="•"/>
            </a:pPr>
            <a:r>
              <a:rPr lang="en-US" sz="1400" dirty="0">
                <a:solidFill>
                  <a:schemeClr val="tx1">
                    <a:lumMod val="75000"/>
                    <a:lumOff val="25000"/>
                  </a:schemeClr>
                </a:solidFill>
              </a:rPr>
              <a:t>Smart Contracts</a:t>
            </a:r>
          </a:p>
          <a:p>
            <a:pPr marL="285750" indent="-285750">
              <a:buFont typeface="Arial" panose="020B0604020202020204" pitchFamily="34" charset="0"/>
              <a:buChar char="•"/>
            </a:pPr>
            <a:r>
              <a:rPr lang="en-US" sz="1400" dirty="0">
                <a:solidFill>
                  <a:schemeClr val="tx1">
                    <a:lumMod val="75000"/>
                    <a:lumOff val="25000"/>
                  </a:schemeClr>
                </a:solidFill>
              </a:rPr>
              <a:t>Dynamic fees</a:t>
            </a:r>
          </a:p>
          <a:p>
            <a:pPr marL="285750" indent="-285750">
              <a:buFont typeface="Arial" panose="020B0604020202020204" pitchFamily="34" charset="0"/>
              <a:buChar char="•"/>
            </a:pPr>
            <a:r>
              <a:rPr lang="en-US" sz="1400" dirty="0">
                <a:solidFill>
                  <a:schemeClr val="tx1">
                    <a:lumMod val="75000"/>
                    <a:lumOff val="25000"/>
                  </a:schemeClr>
                </a:solidFill>
              </a:rPr>
              <a:t>Faster mining and confirmations</a:t>
            </a:r>
          </a:p>
        </p:txBody>
      </p:sp>
      <p:pic>
        <p:nvPicPr>
          <p:cNvPr id="6148" name="Picture 4">
            <a:extLst>
              <a:ext uri="{FF2B5EF4-FFF2-40B4-BE49-F238E27FC236}">
                <a16:creationId xmlns:a16="http://schemas.microsoft.com/office/drawing/2014/main" id="{667E7C51-9DC3-4DFD-AE38-0B64F25DB7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786" y="1267666"/>
            <a:ext cx="719380" cy="71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40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Smart Contracts</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chor="t"/>
          <a:lstStyle/>
          <a:p>
            <a:pPr marL="0" indent="0">
              <a:buNone/>
            </a:pPr>
            <a:r>
              <a:rPr lang="en-US" b="1" dirty="0"/>
              <a:t>Smart contracts are </a:t>
            </a:r>
            <a:r>
              <a:rPr lang="en-US" b="1" dirty="0">
                <a:solidFill>
                  <a:schemeClr val="tx2"/>
                </a:solidFill>
              </a:rPr>
              <a:t>code scripts</a:t>
            </a:r>
            <a:r>
              <a:rPr lang="en-US" b="1" dirty="0"/>
              <a:t> that facilitate the exchange of money, stocks, content, or anything of value. Smart contracts are formed using the Ethereum Virtual Machine (EVM) and are written in the     </a:t>
            </a:r>
            <a:r>
              <a:rPr lang="en-US" b="1" dirty="0">
                <a:solidFill>
                  <a:schemeClr val="tx2"/>
                </a:solidFill>
              </a:rPr>
              <a:t>Solidity</a:t>
            </a:r>
            <a:r>
              <a:rPr lang="en-US" b="1" dirty="0"/>
              <a:t> language.</a:t>
            </a:r>
          </a:p>
          <a:p>
            <a:pPr marL="0" indent="0">
              <a:buNone/>
            </a:pPr>
            <a:r>
              <a:rPr lang="en-US" b="1" dirty="0"/>
              <a:t>Decentralized Apps </a:t>
            </a:r>
            <a:r>
              <a:rPr lang="en-US" b="1" dirty="0">
                <a:solidFill>
                  <a:schemeClr val="bg1">
                    <a:lumMod val="50000"/>
                  </a:schemeClr>
                </a:solidFill>
              </a:rPr>
              <a:t>(Dapps)</a:t>
            </a:r>
            <a:r>
              <a:rPr lang="en-US" b="1" dirty="0"/>
              <a:t> are open-source software using smart contracts and do not need an intermediary to operate.</a:t>
            </a:r>
          </a:p>
        </p:txBody>
      </p:sp>
      <p:sp>
        <p:nvSpPr>
          <p:cNvPr id="4" name="TextBox 3">
            <a:extLst>
              <a:ext uri="{FF2B5EF4-FFF2-40B4-BE49-F238E27FC236}">
                <a16:creationId xmlns:a16="http://schemas.microsoft.com/office/drawing/2014/main" id="{0306BB14-BA81-4590-9BFA-3A2038BC1E01}"/>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Ethereum</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US" sz="1200" b="1" dirty="0">
                <a:solidFill>
                  <a:schemeClr val="tx2"/>
                </a:solidFill>
                <a:latin typeface="Arial" panose="020B0604020202020204" pitchFamily="34" charset="0"/>
                <a:cs typeface="Arial" panose="020B0604020202020204" pitchFamily="34" charset="0"/>
              </a:rPr>
              <a:t>Smart Contracts</a:t>
            </a:r>
            <a:r>
              <a:rPr lang="en-US" sz="1200" b="1" dirty="0">
                <a:solidFill>
                  <a:schemeClr val="bg2">
                    <a:lumMod val="75000"/>
                  </a:schemeClr>
                </a:solidFill>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DeFi</a:t>
            </a:r>
            <a:r>
              <a:rPr lang="en-IL" sz="1200" b="1" i="0" dirty="0">
                <a:solidFill>
                  <a:schemeClr val="bg2">
                    <a:lumMod val="75000"/>
                  </a:schemeClr>
                </a:solidFill>
                <a:effectLst/>
                <a:latin typeface="Arial" panose="020B0604020202020204" pitchFamily="34" charset="0"/>
                <a:cs typeface="Arial" panose="020B0604020202020204" pitchFamily="34" charset="0"/>
              </a:rPr>
              <a:t> ➜ </a:t>
            </a:r>
            <a:r>
              <a:rPr lang="en-US" sz="1200" b="1" dirty="0">
                <a:solidFill>
                  <a:schemeClr val="bg2">
                    <a:lumMod val="75000"/>
                  </a:schemeClr>
                </a:solidFill>
                <a:latin typeface="Arial" panose="020B0604020202020204" pitchFamily="34" charset="0"/>
                <a:cs typeface="Arial" panose="020B0604020202020204" pitchFamily="34" charset="0"/>
              </a:rPr>
              <a:t>Problem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86F0F26-902A-4A92-B527-021F2B97A612}"/>
              </a:ext>
            </a:extLst>
          </p:cNvPr>
          <p:cNvPicPr>
            <a:picLocks noChangeAspect="1"/>
          </p:cNvPicPr>
          <p:nvPr/>
        </p:nvPicPr>
        <p:blipFill>
          <a:blip r:embed="rId3"/>
          <a:stretch>
            <a:fillRect/>
          </a:stretch>
        </p:blipFill>
        <p:spPr>
          <a:xfrm>
            <a:off x="7414894" y="979155"/>
            <a:ext cx="4195913" cy="4313871"/>
          </a:xfrm>
          <a:prstGeom prst="rect">
            <a:avLst/>
          </a:prstGeom>
        </p:spPr>
      </p:pic>
      <p:pic>
        <p:nvPicPr>
          <p:cNvPr id="7176" name="Picture 8" descr="Solidity 0.4 - Galitein Technologies">
            <a:extLst>
              <a:ext uri="{FF2B5EF4-FFF2-40B4-BE49-F238E27FC236}">
                <a16:creationId xmlns:a16="http://schemas.microsoft.com/office/drawing/2014/main" id="{07EB8008-E1B8-493A-935D-4A339D10E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5794" y="3257404"/>
            <a:ext cx="269525" cy="26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2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Decentralized Finances </a:t>
            </a:r>
            <a:r>
              <a:rPr lang="en-US" dirty="0">
                <a:solidFill>
                  <a:schemeClr val="bg2">
                    <a:lumMod val="75000"/>
                  </a:schemeClr>
                </a:solidFill>
              </a:rPr>
              <a:t>(DeFI)</a:t>
            </a:r>
            <a:endParaRPr lang="en-IL" dirty="0"/>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ormAutofit/>
          </a:bodyPr>
          <a:lstStyle/>
          <a:p>
            <a:pPr marL="0" indent="0">
              <a:buNone/>
            </a:pPr>
            <a:r>
              <a:rPr lang="en-US" b="1" dirty="0"/>
              <a:t>DeFi is currently one of the fastest growing sectors in the Blockchain and cryptocurrency space. It is an ecosystem of decentralized applications that provide financial services built on decentralized networks without any governing authority.</a:t>
            </a:r>
          </a:p>
          <a:p>
            <a:pPr marL="0" indent="0">
              <a:buNone/>
            </a:pPr>
            <a:r>
              <a:rPr lang="en-US" b="1" dirty="0"/>
              <a:t>The DeFi sector is a collection of products and services that </a:t>
            </a:r>
            <a:r>
              <a:rPr lang="en-US" b="1" dirty="0">
                <a:solidFill>
                  <a:schemeClr val="tx2"/>
                </a:solidFill>
              </a:rPr>
              <a:t>replace</a:t>
            </a:r>
            <a:r>
              <a:rPr lang="en-US" b="1" dirty="0"/>
              <a:t> various institutions, including banking, insurance, bonds, and money markets. These financial services are delivered through decentralized applications, allowing users to combine their services (</a:t>
            </a:r>
            <a:r>
              <a:rPr lang="en-US" b="1" dirty="0">
                <a:solidFill>
                  <a:schemeClr val="tx2"/>
                </a:solidFill>
              </a:rPr>
              <a:t>such as borrowing, lending and trading</a:t>
            </a:r>
            <a:r>
              <a:rPr lang="en-US" b="1" dirty="0"/>
              <a:t>) to unlock many possibilities.</a:t>
            </a:r>
          </a:p>
        </p:txBody>
      </p:sp>
      <p:sp>
        <p:nvSpPr>
          <p:cNvPr id="4" name="TextBox 3">
            <a:extLst>
              <a:ext uri="{FF2B5EF4-FFF2-40B4-BE49-F238E27FC236}">
                <a16:creationId xmlns:a16="http://schemas.microsoft.com/office/drawing/2014/main" id="{0306BB14-BA81-4590-9BFA-3A2038BC1E01}"/>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Ethereum</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US" sz="1200" b="1" dirty="0">
                <a:solidFill>
                  <a:schemeClr val="bg1">
                    <a:lumMod val="65000"/>
                  </a:schemeClr>
                </a:solidFill>
                <a:latin typeface="Arial" panose="020B0604020202020204" pitchFamily="34" charset="0"/>
                <a:cs typeface="Arial" panose="020B0604020202020204" pitchFamily="34" charset="0"/>
              </a:rPr>
              <a:t>Smart Contracts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US" sz="1200" b="1" i="0" dirty="0">
                <a:solidFill>
                  <a:schemeClr val="tx2"/>
                </a:solidFill>
                <a:effectLst/>
                <a:latin typeface="Arial" panose="020B0604020202020204" pitchFamily="34" charset="0"/>
                <a:cs typeface="Arial" panose="020B0604020202020204" pitchFamily="34" charset="0"/>
              </a:rPr>
              <a:t>DeFi</a:t>
            </a:r>
            <a:r>
              <a:rPr lang="en-IL" sz="1200" b="1" i="0" dirty="0">
                <a:solidFill>
                  <a:schemeClr val="bg2">
                    <a:lumMod val="75000"/>
                  </a:schemeClr>
                </a:solidFill>
                <a:effectLst/>
                <a:latin typeface="Arial" panose="020B0604020202020204" pitchFamily="34" charset="0"/>
                <a:cs typeface="Arial" panose="020B0604020202020204" pitchFamily="34" charset="0"/>
              </a:rPr>
              <a:t> ➜ </a:t>
            </a:r>
            <a:r>
              <a:rPr lang="en-US" sz="1200" b="1" dirty="0">
                <a:solidFill>
                  <a:schemeClr val="bg2">
                    <a:lumMod val="75000"/>
                  </a:schemeClr>
                </a:solidFill>
                <a:latin typeface="Arial" panose="020B0604020202020204" pitchFamily="34" charset="0"/>
                <a:cs typeface="Arial" panose="020B0604020202020204" pitchFamily="34" charset="0"/>
              </a:rPr>
              <a:t>Problem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EA01132-3340-401E-A88E-6D981D2DE3D4}"/>
              </a:ext>
            </a:extLst>
          </p:cNvPr>
          <p:cNvPicPr>
            <a:picLocks noChangeAspect="1"/>
          </p:cNvPicPr>
          <p:nvPr/>
        </p:nvPicPr>
        <p:blipFill>
          <a:blip r:embed="rId3"/>
          <a:stretch>
            <a:fillRect/>
          </a:stretch>
        </p:blipFill>
        <p:spPr>
          <a:xfrm>
            <a:off x="6981288" y="2440436"/>
            <a:ext cx="4880970" cy="3534914"/>
          </a:xfrm>
          <a:prstGeom prst="rect">
            <a:avLst/>
          </a:prstGeom>
        </p:spPr>
      </p:pic>
      <p:pic>
        <p:nvPicPr>
          <p:cNvPr id="6" name="Picture 5">
            <a:extLst>
              <a:ext uri="{FF2B5EF4-FFF2-40B4-BE49-F238E27FC236}">
                <a16:creationId xmlns:a16="http://schemas.microsoft.com/office/drawing/2014/main" id="{3127A68F-3D4C-49BE-B1E6-A564B548AC65}"/>
              </a:ext>
            </a:extLst>
          </p:cNvPr>
          <p:cNvPicPr>
            <a:picLocks noChangeAspect="1"/>
          </p:cNvPicPr>
          <p:nvPr/>
        </p:nvPicPr>
        <p:blipFill>
          <a:blip r:embed="rId4"/>
          <a:stretch>
            <a:fillRect/>
          </a:stretch>
        </p:blipFill>
        <p:spPr>
          <a:xfrm>
            <a:off x="6753119" y="2258880"/>
            <a:ext cx="4880847" cy="3534914"/>
          </a:xfrm>
          <a:prstGeom prst="rect">
            <a:avLst/>
          </a:prstGeom>
        </p:spPr>
      </p:pic>
      <p:pic>
        <p:nvPicPr>
          <p:cNvPr id="12" name="Picture 11">
            <a:extLst>
              <a:ext uri="{FF2B5EF4-FFF2-40B4-BE49-F238E27FC236}">
                <a16:creationId xmlns:a16="http://schemas.microsoft.com/office/drawing/2014/main" id="{7DB9B59E-14C9-4941-84B6-E0B01AAAB6C3}"/>
              </a:ext>
            </a:extLst>
          </p:cNvPr>
          <p:cNvPicPr>
            <a:picLocks noChangeAspect="1"/>
          </p:cNvPicPr>
          <p:nvPr/>
        </p:nvPicPr>
        <p:blipFill>
          <a:blip r:embed="rId5"/>
          <a:stretch>
            <a:fillRect/>
          </a:stretch>
        </p:blipFill>
        <p:spPr>
          <a:xfrm>
            <a:off x="6438265" y="2150391"/>
            <a:ext cx="4959659" cy="3428999"/>
          </a:xfrm>
          <a:prstGeom prst="rect">
            <a:avLst/>
          </a:prstGeom>
        </p:spPr>
      </p:pic>
      <p:pic>
        <p:nvPicPr>
          <p:cNvPr id="19" name="Picture 18">
            <a:extLst>
              <a:ext uri="{FF2B5EF4-FFF2-40B4-BE49-F238E27FC236}">
                <a16:creationId xmlns:a16="http://schemas.microsoft.com/office/drawing/2014/main" id="{34C622B6-55A0-429F-AAF7-0422890D932F}"/>
              </a:ext>
            </a:extLst>
          </p:cNvPr>
          <p:cNvPicPr>
            <a:picLocks noChangeAspect="1"/>
          </p:cNvPicPr>
          <p:nvPr/>
        </p:nvPicPr>
        <p:blipFill>
          <a:blip r:embed="rId6"/>
          <a:stretch>
            <a:fillRect/>
          </a:stretch>
        </p:blipFill>
        <p:spPr>
          <a:xfrm>
            <a:off x="6232769" y="1959533"/>
            <a:ext cx="4929113" cy="3387947"/>
          </a:xfrm>
          <a:prstGeom prst="rect">
            <a:avLst/>
          </a:prstGeom>
        </p:spPr>
      </p:pic>
    </p:spTree>
    <p:extLst>
      <p:ext uri="{BB962C8B-B14F-4D97-AF65-F5344CB8AC3E}">
        <p14:creationId xmlns:p14="http://schemas.microsoft.com/office/powerpoint/2010/main" val="327091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07727F-E5FD-4D3E-95AB-9AF444998623}"/>
              </a:ext>
            </a:extLst>
          </p:cNvPr>
          <p:cNvSpPr txBox="1">
            <a:spLocks/>
          </p:cNvSpPr>
          <p:nvPr/>
        </p:nvSpPr>
        <p:spPr>
          <a:xfrm>
            <a:off x="581192" y="702156"/>
            <a:ext cx="1946008"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solidFill>
              </a:rPr>
              <a:t>Progress</a:t>
            </a:r>
            <a:endParaRPr lang="en-IL" dirty="0">
              <a:solidFill>
                <a:schemeClr val="tx2"/>
              </a:solidFill>
            </a:endParaRPr>
          </a:p>
        </p:txBody>
      </p:sp>
      <p:sp>
        <p:nvSpPr>
          <p:cNvPr id="7" name="Title 1">
            <a:extLst>
              <a:ext uri="{FF2B5EF4-FFF2-40B4-BE49-F238E27FC236}">
                <a16:creationId xmlns:a16="http://schemas.microsoft.com/office/drawing/2014/main" id="{8B68B33E-6EA9-455C-B125-AD15B3374107}"/>
              </a:ext>
            </a:extLst>
          </p:cNvPr>
          <p:cNvSpPr txBox="1">
            <a:spLocks/>
          </p:cNvSpPr>
          <p:nvPr/>
        </p:nvSpPr>
        <p:spPr>
          <a:xfrm>
            <a:off x="2418392" y="702156"/>
            <a:ext cx="536804"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is</a:t>
            </a:r>
            <a:endParaRPr lang="en-IL" dirty="0">
              <a:solidFill>
                <a:schemeClr val="tx2"/>
              </a:solidFill>
            </a:endParaRPr>
          </a:p>
        </p:txBody>
      </p:sp>
      <p:sp>
        <p:nvSpPr>
          <p:cNvPr id="8" name="Title 1">
            <a:extLst>
              <a:ext uri="{FF2B5EF4-FFF2-40B4-BE49-F238E27FC236}">
                <a16:creationId xmlns:a16="http://schemas.microsoft.com/office/drawing/2014/main" id="{A8ADE46B-156E-4E12-94B0-152C43CA440D}"/>
              </a:ext>
            </a:extLst>
          </p:cNvPr>
          <p:cNvSpPr txBox="1">
            <a:spLocks/>
          </p:cNvSpPr>
          <p:nvPr/>
        </p:nvSpPr>
        <p:spPr>
          <a:xfrm>
            <a:off x="2811196" y="707775"/>
            <a:ext cx="389204"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A</a:t>
            </a:r>
            <a:endParaRPr lang="en-IL" dirty="0">
              <a:solidFill>
                <a:schemeClr val="tx2"/>
              </a:solidFill>
            </a:endParaRPr>
          </a:p>
        </p:txBody>
      </p:sp>
      <p:sp>
        <p:nvSpPr>
          <p:cNvPr id="9" name="Title 1">
            <a:extLst>
              <a:ext uri="{FF2B5EF4-FFF2-40B4-BE49-F238E27FC236}">
                <a16:creationId xmlns:a16="http://schemas.microsoft.com/office/drawing/2014/main" id="{18E2B409-D2A2-496F-83A9-2F95572F6E6C}"/>
              </a:ext>
            </a:extLst>
          </p:cNvPr>
          <p:cNvSpPr txBox="1">
            <a:spLocks/>
          </p:cNvSpPr>
          <p:nvPr/>
        </p:nvSpPr>
        <p:spPr>
          <a:xfrm>
            <a:off x="3123992" y="708632"/>
            <a:ext cx="670408"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solidFill>
              </a:rPr>
              <a:t>UX</a:t>
            </a:r>
            <a:endParaRPr lang="en-IL" dirty="0">
              <a:solidFill>
                <a:schemeClr val="tx2"/>
              </a:solidFill>
            </a:endParaRPr>
          </a:p>
        </p:txBody>
      </p:sp>
      <p:sp>
        <p:nvSpPr>
          <p:cNvPr id="10" name="Title 1">
            <a:extLst>
              <a:ext uri="{FF2B5EF4-FFF2-40B4-BE49-F238E27FC236}">
                <a16:creationId xmlns:a16="http://schemas.microsoft.com/office/drawing/2014/main" id="{43FBCB91-D4AD-4BFB-8280-186572B37E2D}"/>
              </a:ext>
            </a:extLst>
          </p:cNvPr>
          <p:cNvSpPr txBox="1">
            <a:spLocks/>
          </p:cNvSpPr>
          <p:nvPr/>
        </p:nvSpPr>
        <p:spPr>
          <a:xfrm>
            <a:off x="3653022" y="708632"/>
            <a:ext cx="1964008"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2"/>
                </a:solidFill>
              </a:rPr>
              <a:t>Problem</a:t>
            </a:r>
            <a:endParaRPr lang="en-IL" dirty="0">
              <a:solidFill>
                <a:schemeClr val="tx2"/>
              </a:solidFill>
            </a:endParaRPr>
          </a:p>
        </p:txBody>
      </p:sp>
      <p:graphicFrame>
        <p:nvGraphicFramePr>
          <p:cNvPr id="15" name="Content Placeholder 2" descr="timeline">
            <a:extLst>
              <a:ext uri="{FF2B5EF4-FFF2-40B4-BE49-F238E27FC236}">
                <a16:creationId xmlns:a16="http://schemas.microsoft.com/office/drawing/2014/main" id="{629F7287-B0CC-4883-90C5-E673E37FB8D8}"/>
              </a:ext>
            </a:extLst>
          </p:cNvPr>
          <p:cNvGraphicFramePr>
            <a:graphicFrameLocks/>
          </p:cNvGraphicFramePr>
          <p:nvPr>
            <p:extLst>
              <p:ext uri="{D42A27DB-BD31-4B8C-83A1-F6EECF244321}">
                <p14:modId xmlns:p14="http://schemas.microsoft.com/office/powerpoint/2010/main" val="367506332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2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3.95833E-6 -4.81481E-6 L -0.02474 -0.00023 " pathEditMode="relative" rAng="0" ptsTypes="AA">
                                      <p:cBhvr>
                                        <p:cTn id="12" dur="2000" fill="hold"/>
                                        <p:tgtEl>
                                          <p:spTgt spid="9"/>
                                        </p:tgtEl>
                                        <p:attrNameLst>
                                          <p:attrName>ppt_x</p:attrName>
                                          <p:attrName>ppt_y</p:attrName>
                                        </p:attrNameLst>
                                      </p:cBhvr>
                                      <p:rCtr x="-123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28C7747-09E7-4B0D-BFDA-0FFC0C6554A3}"/>
              </a:ext>
            </a:extLst>
          </p:cNvPr>
          <p:cNvSpPr>
            <a:spLocks noChangeAspect="1"/>
          </p:cNvSpPr>
          <p:nvPr/>
        </p:nvSpPr>
        <p:spPr>
          <a:xfrm>
            <a:off x="447817" y="2340865"/>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B911C2-4EF3-423B-B753-3EFF0B67E5AF}"/>
              </a:ext>
            </a:extLst>
          </p:cNvPr>
          <p:cNvSpPr>
            <a:spLocks noChangeAspect="1"/>
          </p:cNvSpPr>
          <p:nvPr/>
        </p:nvSpPr>
        <p:spPr>
          <a:xfrm>
            <a:off x="4254638" y="2340864"/>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EE7DF42-7B21-4172-A511-369874888010}"/>
              </a:ext>
            </a:extLst>
          </p:cNvPr>
          <p:cNvSpPr>
            <a:spLocks noChangeAspect="1"/>
          </p:cNvSpPr>
          <p:nvPr/>
        </p:nvSpPr>
        <p:spPr>
          <a:xfrm>
            <a:off x="8061459" y="2340863"/>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48A38F-547C-41C5-A29C-F06D48CDCB5C}"/>
              </a:ext>
            </a:extLst>
          </p:cNvPr>
          <p:cNvSpPr>
            <a:spLocks noGrp="1"/>
          </p:cNvSpPr>
          <p:nvPr>
            <p:ph type="title"/>
          </p:nvPr>
        </p:nvSpPr>
        <p:spPr/>
        <p:txBody>
          <a:bodyPr/>
          <a:lstStyle/>
          <a:p>
            <a:r>
              <a:rPr lang="en-US" dirty="0">
                <a:solidFill>
                  <a:schemeClr val="tx2"/>
                </a:solidFill>
              </a:rPr>
              <a:t>Solution – Multipurpose HD Wallet Extension</a:t>
            </a:r>
            <a:endParaRPr lang="en-IL" dirty="0">
              <a:solidFill>
                <a:schemeClr val="tx2"/>
              </a:solidFill>
            </a:endParaRPr>
          </a:p>
        </p:txBody>
      </p:sp>
      <p:pic>
        <p:nvPicPr>
          <p:cNvPr id="5" name="Picture 4">
            <a:extLst>
              <a:ext uri="{FF2B5EF4-FFF2-40B4-BE49-F238E27FC236}">
                <a16:creationId xmlns:a16="http://schemas.microsoft.com/office/drawing/2014/main" id="{5F8AE84E-DBCC-40E5-B1ED-A860686E32B6}"/>
              </a:ext>
            </a:extLst>
          </p:cNvPr>
          <p:cNvPicPr>
            <a:picLocks noChangeAspect="1"/>
          </p:cNvPicPr>
          <p:nvPr/>
        </p:nvPicPr>
        <p:blipFill>
          <a:blip r:embed="rId3"/>
          <a:stretch>
            <a:fillRect/>
          </a:stretch>
        </p:blipFill>
        <p:spPr>
          <a:xfrm>
            <a:off x="4528534" y="5830018"/>
            <a:ext cx="317244" cy="317244"/>
          </a:xfrm>
          <a:prstGeom prst="rect">
            <a:avLst/>
          </a:prstGeom>
        </p:spPr>
      </p:pic>
      <p:sp>
        <p:nvSpPr>
          <p:cNvPr id="24" name="TextBox 23">
            <a:extLst>
              <a:ext uri="{FF2B5EF4-FFF2-40B4-BE49-F238E27FC236}">
                <a16:creationId xmlns:a16="http://schemas.microsoft.com/office/drawing/2014/main" id="{685CC82D-4D92-42DC-9844-216D813CCB14}"/>
              </a:ext>
            </a:extLst>
          </p:cNvPr>
          <p:cNvSpPr txBox="1"/>
          <p:nvPr/>
        </p:nvSpPr>
        <p:spPr>
          <a:xfrm>
            <a:off x="615213" y="2413814"/>
            <a:ext cx="3347930" cy="369332"/>
          </a:xfrm>
          <a:prstGeom prst="rect">
            <a:avLst/>
          </a:prstGeom>
          <a:noFill/>
        </p:spPr>
        <p:txBody>
          <a:bodyPr wrap="square" rtlCol="0">
            <a:spAutoFit/>
          </a:bodyPr>
          <a:lstStyle/>
          <a:p>
            <a:r>
              <a:rPr lang="en-US" b="1" dirty="0">
                <a:solidFill>
                  <a:schemeClr val="tx2"/>
                </a:solidFill>
              </a:rPr>
              <a:t>Why a Chrome extension?</a:t>
            </a:r>
            <a:endParaRPr lang="en-IL" b="1" dirty="0">
              <a:solidFill>
                <a:schemeClr val="tx2"/>
              </a:solidFill>
            </a:endParaRPr>
          </a:p>
        </p:txBody>
      </p:sp>
      <p:sp>
        <p:nvSpPr>
          <p:cNvPr id="7171" name="TextBox 7170">
            <a:extLst>
              <a:ext uri="{FF2B5EF4-FFF2-40B4-BE49-F238E27FC236}">
                <a16:creationId xmlns:a16="http://schemas.microsoft.com/office/drawing/2014/main" id="{2DF8E965-9404-4781-B5A3-B307403BA51A}"/>
              </a:ext>
            </a:extLst>
          </p:cNvPr>
          <p:cNvSpPr txBox="1"/>
          <p:nvPr/>
        </p:nvSpPr>
        <p:spPr>
          <a:xfrm>
            <a:off x="741200" y="3064861"/>
            <a:ext cx="795211"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Popular</a:t>
            </a:r>
            <a:endParaRPr lang="en-IL" sz="1400" b="1" dirty="0">
              <a:solidFill>
                <a:schemeClr val="tx1">
                  <a:lumMod val="75000"/>
                  <a:lumOff val="25000"/>
                </a:schemeClr>
              </a:solidFill>
            </a:endParaRPr>
          </a:p>
        </p:txBody>
      </p:sp>
      <p:sp>
        <p:nvSpPr>
          <p:cNvPr id="43" name="TextBox 42">
            <a:extLst>
              <a:ext uri="{FF2B5EF4-FFF2-40B4-BE49-F238E27FC236}">
                <a16:creationId xmlns:a16="http://schemas.microsoft.com/office/drawing/2014/main" id="{07D7F71B-DC8F-4318-8449-8258AE6D88D5}"/>
              </a:ext>
            </a:extLst>
          </p:cNvPr>
          <p:cNvSpPr txBox="1"/>
          <p:nvPr/>
        </p:nvSpPr>
        <p:spPr>
          <a:xfrm>
            <a:off x="1630892" y="3058953"/>
            <a:ext cx="799541"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Modern</a:t>
            </a:r>
            <a:endParaRPr lang="en-IL" sz="1400" b="1" dirty="0">
              <a:solidFill>
                <a:schemeClr val="tx1">
                  <a:lumMod val="75000"/>
                  <a:lumOff val="25000"/>
                </a:schemeClr>
              </a:solidFill>
            </a:endParaRPr>
          </a:p>
        </p:txBody>
      </p:sp>
      <p:sp>
        <p:nvSpPr>
          <p:cNvPr id="44" name="TextBox 43">
            <a:extLst>
              <a:ext uri="{FF2B5EF4-FFF2-40B4-BE49-F238E27FC236}">
                <a16:creationId xmlns:a16="http://schemas.microsoft.com/office/drawing/2014/main" id="{444ECF7B-093A-4301-B5CA-51FD53C89433}"/>
              </a:ext>
            </a:extLst>
          </p:cNvPr>
          <p:cNvSpPr txBox="1"/>
          <p:nvPr/>
        </p:nvSpPr>
        <p:spPr>
          <a:xfrm>
            <a:off x="2524753" y="3058953"/>
            <a:ext cx="535875"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Fast</a:t>
            </a:r>
            <a:endParaRPr lang="en-IL" sz="1400" b="1" dirty="0">
              <a:solidFill>
                <a:schemeClr val="tx1">
                  <a:lumMod val="75000"/>
                  <a:lumOff val="25000"/>
                </a:schemeClr>
              </a:solidFill>
            </a:endParaRPr>
          </a:p>
        </p:txBody>
      </p:sp>
      <p:sp>
        <p:nvSpPr>
          <p:cNvPr id="45" name="TextBox 44">
            <a:extLst>
              <a:ext uri="{FF2B5EF4-FFF2-40B4-BE49-F238E27FC236}">
                <a16:creationId xmlns:a16="http://schemas.microsoft.com/office/drawing/2014/main" id="{5FD768F1-68BA-45F8-9D0B-2415C8CF78D0}"/>
              </a:ext>
            </a:extLst>
          </p:cNvPr>
          <p:cNvSpPr txBox="1"/>
          <p:nvPr/>
        </p:nvSpPr>
        <p:spPr>
          <a:xfrm>
            <a:off x="1815238" y="3486663"/>
            <a:ext cx="613725"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Local</a:t>
            </a:r>
            <a:endParaRPr lang="en-IL" sz="1400" b="1" dirty="0">
              <a:solidFill>
                <a:schemeClr val="tx1">
                  <a:lumMod val="75000"/>
                  <a:lumOff val="25000"/>
                </a:schemeClr>
              </a:solidFill>
            </a:endParaRPr>
          </a:p>
        </p:txBody>
      </p:sp>
      <p:sp>
        <p:nvSpPr>
          <p:cNvPr id="46" name="TextBox 45">
            <a:extLst>
              <a:ext uri="{FF2B5EF4-FFF2-40B4-BE49-F238E27FC236}">
                <a16:creationId xmlns:a16="http://schemas.microsoft.com/office/drawing/2014/main" id="{29127FCC-988E-47CF-BA0A-20886D4E3C0B}"/>
              </a:ext>
            </a:extLst>
          </p:cNvPr>
          <p:cNvSpPr txBox="1"/>
          <p:nvPr/>
        </p:nvSpPr>
        <p:spPr>
          <a:xfrm>
            <a:off x="741200" y="3486663"/>
            <a:ext cx="975191"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V8 Engine</a:t>
            </a:r>
            <a:endParaRPr lang="en-IL" sz="1400" b="1" dirty="0">
              <a:solidFill>
                <a:schemeClr val="tx1">
                  <a:lumMod val="75000"/>
                  <a:lumOff val="25000"/>
                </a:schemeClr>
              </a:solidFill>
            </a:endParaRPr>
          </a:p>
        </p:txBody>
      </p:sp>
      <p:pic>
        <p:nvPicPr>
          <p:cNvPr id="7175" name="Picture 7174">
            <a:extLst>
              <a:ext uri="{FF2B5EF4-FFF2-40B4-BE49-F238E27FC236}">
                <a16:creationId xmlns:a16="http://schemas.microsoft.com/office/drawing/2014/main" id="{438D5AE3-D2AE-4758-BFA4-A005FA6DE25C}"/>
              </a:ext>
            </a:extLst>
          </p:cNvPr>
          <p:cNvPicPr>
            <a:picLocks noChangeAspect="1"/>
          </p:cNvPicPr>
          <p:nvPr/>
        </p:nvPicPr>
        <p:blipFill>
          <a:blip r:embed="rId4"/>
          <a:stretch>
            <a:fillRect/>
          </a:stretch>
        </p:blipFill>
        <p:spPr>
          <a:xfrm>
            <a:off x="915878" y="4130129"/>
            <a:ext cx="2746602" cy="2083145"/>
          </a:xfrm>
          <a:prstGeom prst="rect">
            <a:avLst/>
          </a:prstGeom>
        </p:spPr>
      </p:pic>
      <p:sp>
        <p:nvSpPr>
          <p:cNvPr id="49" name="TextBox 48">
            <a:extLst>
              <a:ext uri="{FF2B5EF4-FFF2-40B4-BE49-F238E27FC236}">
                <a16:creationId xmlns:a16="http://schemas.microsoft.com/office/drawing/2014/main" id="{E96B6F6D-98C2-4202-9547-4151620F5C0F}"/>
              </a:ext>
            </a:extLst>
          </p:cNvPr>
          <p:cNvSpPr txBox="1"/>
          <p:nvPr/>
        </p:nvSpPr>
        <p:spPr>
          <a:xfrm>
            <a:off x="4422034" y="2408849"/>
            <a:ext cx="3347930" cy="369332"/>
          </a:xfrm>
          <a:prstGeom prst="rect">
            <a:avLst/>
          </a:prstGeom>
          <a:noFill/>
        </p:spPr>
        <p:txBody>
          <a:bodyPr wrap="square" rtlCol="0">
            <a:spAutoFit/>
          </a:bodyPr>
          <a:lstStyle/>
          <a:p>
            <a:r>
              <a:rPr lang="en-US" b="1" dirty="0">
                <a:solidFill>
                  <a:schemeClr val="tx2"/>
                </a:solidFill>
              </a:rPr>
              <a:t>HD Wallet</a:t>
            </a:r>
            <a:endParaRPr lang="en-IL" b="1" dirty="0">
              <a:solidFill>
                <a:schemeClr val="tx2"/>
              </a:solidFill>
            </a:endParaRPr>
          </a:p>
        </p:txBody>
      </p:sp>
      <p:sp>
        <p:nvSpPr>
          <p:cNvPr id="50" name="TextBox 49">
            <a:extLst>
              <a:ext uri="{FF2B5EF4-FFF2-40B4-BE49-F238E27FC236}">
                <a16:creationId xmlns:a16="http://schemas.microsoft.com/office/drawing/2014/main" id="{C69A7272-9283-4B04-839B-3A174E8BA61C}"/>
              </a:ext>
            </a:extLst>
          </p:cNvPr>
          <p:cNvSpPr txBox="1"/>
          <p:nvPr/>
        </p:nvSpPr>
        <p:spPr>
          <a:xfrm>
            <a:off x="8228854" y="2410776"/>
            <a:ext cx="3347930" cy="369332"/>
          </a:xfrm>
          <a:prstGeom prst="rect">
            <a:avLst/>
          </a:prstGeom>
          <a:noFill/>
        </p:spPr>
        <p:txBody>
          <a:bodyPr wrap="square" rtlCol="0">
            <a:spAutoFit/>
          </a:bodyPr>
          <a:lstStyle/>
          <a:p>
            <a:r>
              <a:rPr lang="en-US" b="1" dirty="0">
                <a:solidFill>
                  <a:schemeClr val="tx2"/>
                </a:solidFill>
              </a:rPr>
              <a:t>Truly Serverless</a:t>
            </a:r>
            <a:endParaRPr lang="en-IL" b="1" dirty="0">
              <a:solidFill>
                <a:schemeClr val="tx2"/>
              </a:solidFill>
            </a:endParaRPr>
          </a:p>
        </p:txBody>
      </p:sp>
      <p:sp>
        <p:nvSpPr>
          <p:cNvPr id="52" name="TextBox 51">
            <a:extLst>
              <a:ext uri="{FF2B5EF4-FFF2-40B4-BE49-F238E27FC236}">
                <a16:creationId xmlns:a16="http://schemas.microsoft.com/office/drawing/2014/main" id="{81B26DDA-B31C-40C5-8998-5C851EB10EE8}"/>
              </a:ext>
            </a:extLst>
          </p:cNvPr>
          <p:cNvSpPr txBox="1"/>
          <p:nvPr/>
        </p:nvSpPr>
        <p:spPr>
          <a:xfrm>
            <a:off x="4422033" y="3023620"/>
            <a:ext cx="3347930" cy="2446824"/>
          </a:xfrm>
          <a:prstGeom prst="rect">
            <a:avLst/>
          </a:prstGeom>
          <a:noFill/>
        </p:spPr>
        <p:txBody>
          <a:bodyPr wrap="square" rtlCol="0">
            <a:spAutoFit/>
          </a:bodyPr>
          <a:lstStyle/>
          <a:p>
            <a:r>
              <a:rPr lang="en-US" sz="1700" b="1" dirty="0">
                <a:solidFill>
                  <a:schemeClr val="tx1">
                    <a:lumMod val="75000"/>
                    <a:lumOff val="25000"/>
                  </a:schemeClr>
                </a:solidFill>
              </a:rPr>
              <a:t>Multiple DeFi services in a single application</a:t>
            </a:r>
          </a:p>
          <a:p>
            <a:endParaRPr lang="en-US" sz="1700" b="1" dirty="0">
              <a:solidFill>
                <a:schemeClr val="tx1">
                  <a:lumMod val="75000"/>
                  <a:lumOff val="25000"/>
                </a:schemeClr>
              </a:solidFill>
            </a:endParaRPr>
          </a:p>
          <a:p>
            <a:r>
              <a:rPr lang="en-US" sz="1700" b="1" dirty="0">
                <a:solidFill>
                  <a:schemeClr val="tx1">
                    <a:lumMod val="75000"/>
                    <a:lumOff val="25000"/>
                  </a:schemeClr>
                </a:solidFill>
              </a:rPr>
              <a:t>Uniform, user-friendly design</a:t>
            </a:r>
          </a:p>
          <a:p>
            <a:endParaRPr lang="en-US" sz="1700" b="1" dirty="0">
              <a:solidFill>
                <a:schemeClr val="tx1">
                  <a:lumMod val="75000"/>
                  <a:lumOff val="25000"/>
                </a:schemeClr>
              </a:solidFill>
            </a:endParaRPr>
          </a:p>
          <a:p>
            <a:r>
              <a:rPr lang="en-US" sz="1700" b="1" dirty="0">
                <a:solidFill>
                  <a:schemeClr val="tx1">
                    <a:lumMod val="75000"/>
                    <a:lumOff val="25000"/>
                  </a:schemeClr>
                </a:solidFill>
              </a:rPr>
              <a:t>Built-in simple guidelines and tutorials</a:t>
            </a:r>
            <a:endParaRPr lang="en-IL" sz="1700" b="1" dirty="0">
              <a:solidFill>
                <a:schemeClr val="tx1">
                  <a:lumMod val="75000"/>
                  <a:lumOff val="25000"/>
                </a:schemeClr>
              </a:solidFill>
            </a:endParaRPr>
          </a:p>
          <a:p>
            <a:endParaRPr lang="en-IL" sz="1700" b="1" dirty="0">
              <a:solidFill>
                <a:schemeClr val="tx1">
                  <a:lumMod val="75000"/>
                  <a:lumOff val="25000"/>
                </a:schemeClr>
              </a:solidFill>
            </a:endParaRPr>
          </a:p>
          <a:p>
            <a:r>
              <a:rPr lang="en-US" sz="1700" b="1" dirty="0">
                <a:solidFill>
                  <a:schemeClr val="tx1">
                    <a:lumMod val="75000"/>
                    <a:lumOff val="25000"/>
                  </a:schemeClr>
                </a:solidFill>
              </a:rPr>
              <a:t>Modular and extensible</a:t>
            </a:r>
            <a:endParaRPr lang="en-IL" sz="1700" b="1" dirty="0">
              <a:solidFill>
                <a:schemeClr val="tx1">
                  <a:lumMod val="75000"/>
                  <a:lumOff val="25000"/>
                </a:schemeClr>
              </a:solidFill>
            </a:endParaRPr>
          </a:p>
        </p:txBody>
      </p:sp>
      <p:cxnSp>
        <p:nvCxnSpPr>
          <p:cNvPr id="7180" name="Straight Connector 7179">
            <a:extLst>
              <a:ext uri="{FF2B5EF4-FFF2-40B4-BE49-F238E27FC236}">
                <a16:creationId xmlns:a16="http://schemas.microsoft.com/office/drawing/2014/main" id="{4AA6B628-E012-44B4-B8BF-32A2C42FBE89}"/>
              </a:ext>
            </a:extLst>
          </p:cNvPr>
          <p:cNvCxnSpPr/>
          <p:nvPr/>
        </p:nvCxnSpPr>
        <p:spPr>
          <a:xfrm>
            <a:off x="445252"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095D89-B6A1-48D2-8EE0-53E7F2738C5C}"/>
              </a:ext>
            </a:extLst>
          </p:cNvPr>
          <p:cNvCxnSpPr/>
          <p:nvPr/>
        </p:nvCxnSpPr>
        <p:spPr>
          <a:xfrm>
            <a:off x="4254637"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19F651-8E81-4956-B0F9-3CD0CE2C6C07}"/>
              </a:ext>
            </a:extLst>
          </p:cNvPr>
          <p:cNvCxnSpPr/>
          <p:nvPr/>
        </p:nvCxnSpPr>
        <p:spPr>
          <a:xfrm>
            <a:off x="8061458"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1FE8D79-1CE9-4986-AF0A-D63AF94F0EFC}"/>
              </a:ext>
            </a:extLst>
          </p:cNvPr>
          <p:cNvSpPr txBox="1"/>
          <p:nvPr/>
        </p:nvSpPr>
        <p:spPr>
          <a:xfrm>
            <a:off x="8228853" y="3023619"/>
            <a:ext cx="3347930" cy="2446824"/>
          </a:xfrm>
          <a:prstGeom prst="rect">
            <a:avLst/>
          </a:prstGeom>
          <a:noFill/>
        </p:spPr>
        <p:txBody>
          <a:bodyPr wrap="square" rtlCol="0">
            <a:spAutoFit/>
          </a:bodyPr>
          <a:lstStyle/>
          <a:p>
            <a:r>
              <a:rPr lang="en-US" sz="1700" b="1" dirty="0">
                <a:solidFill>
                  <a:schemeClr val="tx1">
                    <a:lumMod val="75000"/>
                    <a:lumOff val="25000"/>
                  </a:schemeClr>
                </a:solidFill>
              </a:rPr>
              <a:t>Extensions are locally stored, use Chrome’s V8 engine to run</a:t>
            </a:r>
          </a:p>
          <a:p>
            <a:endParaRPr lang="en-US" sz="1700" b="1" dirty="0">
              <a:solidFill>
                <a:schemeClr val="tx1">
                  <a:lumMod val="75000"/>
                  <a:lumOff val="25000"/>
                </a:schemeClr>
              </a:solidFill>
            </a:endParaRPr>
          </a:p>
          <a:p>
            <a:r>
              <a:rPr lang="en-US" sz="1700" b="1" dirty="0">
                <a:solidFill>
                  <a:schemeClr val="tx1">
                    <a:lumMod val="75000"/>
                    <a:lumOff val="25000"/>
                  </a:schemeClr>
                </a:solidFill>
              </a:rPr>
              <a:t>Actions can be cached offline and executed later</a:t>
            </a:r>
          </a:p>
          <a:p>
            <a:endParaRPr lang="en-US" sz="1700" b="1" dirty="0">
              <a:solidFill>
                <a:schemeClr val="tx1">
                  <a:lumMod val="75000"/>
                  <a:lumOff val="25000"/>
                </a:schemeClr>
              </a:solidFill>
            </a:endParaRPr>
          </a:p>
          <a:p>
            <a:r>
              <a:rPr lang="en-US" sz="1700" b="1" dirty="0">
                <a:solidFill>
                  <a:schemeClr val="tx1">
                    <a:lumMod val="75000"/>
                    <a:lumOff val="25000"/>
                  </a:schemeClr>
                </a:solidFill>
              </a:rPr>
              <a:t>External web APIs</a:t>
            </a:r>
            <a:endParaRPr lang="en-IL" sz="1700" b="1" dirty="0">
              <a:solidFill>
                <a:schemeClr val="tx1">
                  <a:lumMod val="75000"/>
                  <a:lumOff val="25000"/>
                </a:schemeClr>
              </a:solidFill>
            </a:endParaRPr>
          </a:p>
          <a:p>
            <a:endParaRPr lang="en-IL" sz="1700" b="1" dirty="0">
              <a:solidFill>
                <a:schemeClr val="tx1">
                  <a:lumMod val="75000"/>
                  <a:lumOff val="25000"/>
                </a:schemeClr>
              </a:solidFill>
            </a:endParaRPr>
          </a:p>
          <a:p>
            <a:endParaRPr lang="en-IL" sz="1700" b="1" dirty="0">
              <a:solidFill>
                <a:schemeClr val="tx1">
                  <a:lumMod val="75000"/>
                  <a:lumOff val="25000"/>
                </a:schemeClr>
              </a:solidFill>
            </a:endParaRPr>
          </a:p>
        </p:txBody>
      </p:sp>
      <p:pic>
        <p:nvPicPr>
          <p:cNvPr id="7182" name="Graphic 7181">
            <a:extLst>
              <a:ext uri="{FF2B5EF4-FFF2-40B4-BE49-F238E27FC236}">
                <a16:creationId xmlns:a16="http://schemas.microsoft.com/office/drawing/2014/main" id="{A01C7EC9-8E3E-4AD3-A861-44063BEC5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0958" y="5831620"/>
            <a:ext cx="317243" cy="317243"/>
          </a:xfrm>
          <a:prstGeom prst="rect">
            <a:avLst/>
          </a:prstGeom>
        </p:spPr>
      </p:pic>
      <p:pic>
        <p:nvPicPr>
          <p:cNvPr id="7184" name="Graphic 7183">
            <a:extLst>
              <a:ext uri="{FF2B5EF4-FFF2-40B4-BE49-F238E27FC236}">
                <a16:creationId xmlns:a16="http://schemas.microsoft.com/office/drawing/2014/main" id="{738D6741-7538-4441-B6A3-D9857A3628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7453" y="5830018"/>
            <a:ext cx="317242" cy="317242"/>
          </a:xfrm>
          <a:prstGeom prst="rect">
            <a:avLst/>
          </a:prstGeom>
        </p:spPr>
      </p:pic>
      <p:pic>
        <p:nvPicPr>
          <p:cNvPr id="7186" name="Graphic 7185">
            <a:extLst>
              <a:ext uri="{FF2B5EF4-FFF2-40B4-BE49-F238E27FC236}">
                <a16:creationId xmlns:a16="http://schemas.microsoft.com/office/drawing/2014/main" id="{51CFD6A1-8286-4E97-BFC8-7EE7296D80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4464" y="5859919"/>
            <a:ext cx="307556" cy="261007"/>
          </a:xfrm>
          <a:prstGeom prst="rect">
            <a:avLst/>
          </a:prstGeom>
        </p:spPr>
      </p:pic>
      <p:pic>
        <p:nvPicPr>
          <p:cNvPr id="7188" name="Graphic 7187">
            <a:extLst>
              <a:ext uri="{FF2B5EF4-FFF2-40B4-BE49-F238E27FC236}">
                <a16:creationId xmlns:a16="http://schemas.microsoft.com/office/drawing/2014/main" id="{1153627A-5468-4FD2-9E0A-1EDBB14DED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3439" y="5792108"/>
            <a:ext cx="307556" cy="355154"/>
          </a:xfrm>
          <a:prstGeom prst="rect">
            <a:avLst/>
          </a:prstGeom>
        </p:spPr>
      </p:pic>
    </p:spTree>
    <p:extLst>
      <p:ext uri="{BB962C8B-B14F-4D97-AF65-F5344CB8AC3E}">
        <p14:creationId xmlns:p14="http://schemas.microsoft.com/office/powerpoint/2010/main" val="134528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fade">
                                      <p:cBhvr>
                                        <p:cTn id="17" dur="1000"/>
                                        <p:tgtEl>
                                          <p:spTgt spid="7171"/>
                                        </p:tgtEl>
                                      </p:cBhvr>
                                    </p:animEffect>
                                    <p:anim calcmode="lin" valueType="num">
                                      <p:cBhvr>
                                        <p:cTn id="18" dur="1000" fill="hold"/>
                                        <p:tgtEl>
                                          <p:spTgt spid="7171"/>
                                        </p:tgtEl>
                                        <p:attrNameLst>
                                          <p:attrName>ppt_x</p:attrName>
                                        </p:attrNameLst>
                                      </p:cBhvr>
                                      <p:tavLst>
                                        <p:tav tm="0">
                                          <p:val>
                                            <p:strVal val="#ppt_x"/>
                                          </p:val>
                                        </p:tav>
                                        <p:tav tm="100000">
                                          <p:val>
                                            <p:strVal val="#ppt_x"/>
                                          </p:val>
                                        </p:tav>
                                      </p:tavLst>
                                    </p:anim>
                                    <p:anim calcmode="lin" valueType="num">
                                      <p:cBhvr>
                                        <p:cTn id="19" dur="1000" fill="hold"/>
                                        <p:tgtEl>
                                          <p:spTgt spid="71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75"/>
                                        </p:tgtEl>
                                        <p:attrNameLst>
                                          <p:attrName>style.visibility</p:attrName>
                                        </p:attrNameLst>
                                      </p:cBhvr>
                                      <p:to>
                                        <p:strVal val="visible"/>
                                      </p:to>
                                    </p:set>
                                    <p:animEffect transition="in" filter="fade">
                                      <p:cBhvr>
                                        <p:cTn id="42" dur="1000"/>
                                        <p:tgtEl>
                                          <p:spTgt spid="7175"/>
                                        </p:tgtEl>
                                      </p:cBhvr>
                                    </p:animEffect>
                                    <p:anim calcmode="lin" valueType="num">
                                      <p:cBhvr>
                                        <p:cTn id="43" dur="1000" fill="hold"/>
                                        <p:tgtEl>
                                          <p:spTgt spid="7175"/>
                                        </p:tgtEl>
                                        <p:attrNameLst>
                                          <p:attrName>ppt_x</p:attrName>
                                        </p:attrNameLst>
                                      </p:cBhvr>
                                      <p:tavLst>
                                        <p:tav tm="0">
                                          <p:val>
                                            <p:strVal val="#ppt_x"/>
                                          </p:val>
                                        </p:tav>
                                        <p:tav tm="100000">
                                          <p:val>
                                            <p:strVal val="#ppt_x"/>
                                          </p:val>
                                        </p:tav>
                                      </p:tavLst>
                                    </p:anim>
                                    <p:anim calcmode="lin" valueType="num">
                                      <p:cBhvr>
                                        <p:cTn id="44" dur="1000" fill="hold"/>
                                        <p:tgtEl>
                                          <p:spTgt spid="717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180"/>
                                        </p:tgtEl>
                                        <p:attrNameLst>
                                          <p:attrName>style.visibility</p:attrName>
                                        </p:attrNameLst>
                                      </p:cBhvr>
                                      <p:to>
                                        <p:strVal val="visible"/>
                                      </p:to>
                                    </p:set>
                                    <p:animEffect transition="in" filter="fade">
                                      <p:cBhvr>
                                        <p:cTn id="47" dur="1000"/>
                                        <p:tgtEl>
                                          <p:spTgt spid="7180"/>
                                        </p:tgtEl>
                                      </p:cBhvr>
                                    </p:animEffect>
                                    <p:anim calcmode="lin" valueType="num">
                                      <p:cBhvr>
                                        <p:cTn id="48" dur="1000" fill="hold"/>
                                        <p:tgtEl>
                                          <p:spTgt spid="7180"/>
                                        </p:tgtEl>
                                        <p:attrNameLst>
                                          <p:attrName>ppt_x</p:attrName>
                                        </p:attrNameLst>
                                      </p:cBhvr>
                                      <p:tavLst>
                                        <p:tav tm="0">
                                          <p:val>
                                            <p:strVal val="#ppt_x"/>
                                          </p:val>
                                        </p:tav>
                                        <p:tav tm="100000">
                                          <p:val>
                                            <p:strVal val="#ppt_x"/>
                                          </p:val>
                                        </p:tav>
                                      </p:tavLst>
                                    </p:anim>
                                    <p:anim calcmode="lin" valueType="num">
                                      <p:cBhvr>
                                        <p:cTn id="49" dur="1000" fill="hold"/>
                                        <p:tgtEl>
                                          <p:spTgt spid="7180"/>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000"/>
                                        <p:tgtEl>
                                          <p:spTgt spid="49"/>
                                        </p:tgtEl>
                                      </p:cBhvr>
                                    </p:animEffect>
                                    <p:anim calcmode="lin" valueType="num">
                                      <p:cBhvr>
                                        <p:cTn id="64" dur="1000" fill="hold"/>
                                        <p:tgtEl>
                                          <p:spTgt spid="49"/>
                                        </p:tgtEl>
                                        <p:attrNameLst>
                                          <p:attrName>ppt_x</p:attrName>
                                        </p:attrNameLst>
                                      </p:cBhvr>
                                      <p:tavLst>
                                        <p:tav tm="0">
                                          <p:val>
                                            <p:strVal val="#ppt_x"/>
                                          </p:val>
                                        </p:tav>
                                        <p:tav tm="100000">
                                          <p:val>
                                            <p:strVal val="#ppt_x"/>
                                          </p:val>
                                        </p:tav>
                                      </p:tavLst>
                                    </p:anim>
                                    <p:anim calcmode="lin" valueType="num">
                                      <p:cBhvr>
                                        <p:cTn id="65" dur="1000" fill="hold"/>
                                        <p:tgtEl>
                                          <p:spTgt spid="4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1000"/>
                                        <p:tgtEl>
                                          <p:spTgt spid="52"/>
                                        </p:tgtEl>
                                      </p:cBhvr>
                                    </p:animEffect>
                                    <p:anim calcmode="lin" valueType="num">
                                      <p:cBhvr>
                                        <p:cTn id="69" dur="1000" fill="hold"/>
                                        <p:tgtEl>
                                          <p:spTgt spid="52"/>
                                        </p:tgtEl>
                                        <p:attrNameLst>
                                          <p:attrName>ppt_x</p:attrName>
                                        </p:attrNameLst>
                                      </p:cBhvr>
                                      <p:tavLst>
                                        <p:tav tm="0">
                                          <p:val>
                                            <p:strVal val="#ppt_x"/>
                                          </p:val>
                                        </p:tav>
                                        <p:tav tm="100000">
                                          <p:val>
                                            <p:strVal val="#ppt_x"/>
                                          </p:val>
                                        </p:tav>
                                      </p:tavLst>
                                    </p:anim>
                                    <p:anim calcmode="lin" valueType="num">
                                      <p:cBhvr>
                                        <p:cTn id="70" dur="1000" fill="hold"/>
                                        <p:tgtEl>
                                          <p:spTgt spid="5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1000"/>
                                        <p:tgtEl>
                                          <p:spTgt spid="60"/>
                                        </p:tgtEl>
                                      </p:cBhvr>
                                    </p:animEffect>
                                    <p:anim calcmode="lin" valueType="num">
                                      <p:cBhvr>
                                        <p:cTn id="74" dur="1000" fill="hold"/>
                                        <p:tgtEl>
                                          <p:spTgt spid="60"/>
                                        </p:tgtEl>
                                        <p:attrNameLst>
                                          <p:attrName>ppt_x</p:attrName>
                                        </p:attrNameLst>
                                      </p:cBhvr>
                                      <p:tavLst>
                                        <p:tav tm="0">
                                          <p:val>
                                            <p:strVal val="#ppt_x"/>
                                          </p:val>
                                        </p:tav>
                                        <p:tav tm="100000">
                                          <p:val>
                                            <p:strVal val="#ppt_x"/>
                                          </p:val>
                                        </p:tav>
                                      </p:tavLst>
                                    </p:anim>
                                    <p:anim calcmode="lin" valueType="num">
                                      <p:cBhvr>
                                        <p:cTn id="75" dur="1000" fill="hold"/>
                                        <p:tgtEl>
                                          <p:spTgt spid="60"/>
                                        </p:tgtEl>
                                        <p:attrNameLst>
                                          <p:attrName>ppt_y</p:attrName>
                                        </p:attrNameLst>
                                      </p:cBhvr>
                                      <p:tavLst>
                                        <p:tav tm="0">
                                          <p:val>
                                            <p:strVal val="#ppt_y+.1"/>
                                          </p:val>
                                        </p:tav>
                                        <p:tav tm="100000">
                                          <p:val>
                                            <p:strVal val="#ppt_y"/>
                                          </p:val>
                                        </p:tav>
                                      </p:tavLst>
                                    </p:anim>
                                  </p:childTnLst>
                                </p:cTn>
                              </p:par>
                            </p:childTnLst>
                          </p:cTn>
                        </p:par>
                        <p:par>
                          <p:cTn id="76" fill="hold">
                            <p:stCondLst>
                              <p:cond delay="2000"/>
                            </p:stCondLst>
                            <p:childTnLst>
                              <p:par>
                                <p:cTn id="77" presetID="42"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1000"/>
                                        <p:tgtEl>
                                          <p:spTgt spid="63"/>
                                        </p:tgtEl>
                                      </p:cBhvr>
                                    </p:animEffect>
                                    <p:anim calcmode="lin" valueType="num">
                                      <p:cBhvr>
                                        <p:cTn id="95" dur="1000" fill="hold"/>
                                        <p:tgtEl>
                                          <p:spTgt spid="63"/>
                                        </p:tgtEl>
                                        <p:attrNameLst>
                                          <p:attrName>ppt_x</p:attrName>
                                        </p:attrNameLst>
                                      </p:cBhvr>
                                      <p:tavLst>
                                        <p:tav tm="0">
                                          <p:val>
                                            <p:strVal val="#ppt_x"/>
                                          </p:val>
                                        </p:tav>
                                        <p:tav tm="100000">
                                          <p:val>
                                            <p:strVal val="#ppt_x"/>
                                          </p:val>
                                        </p:tav>
                                      </p:tavLst>
                                    </p:anim>
                                    <p:anim calcmode="lin" valueType="num">
                                      <p:cBhvr>
                                        <p:cTn id="96" dur="1000" fill="hold"/>
                                        <p:tgtEl>
                                          <p:spTgt spid="6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7182"/>
                                        </p:tgtEl>
                                        <p:attrNameLst>
                                          <p:attrName>style.visibility</p:attrName>
                                        </p:attrNameLst>
                                      </p:cBhvr>
                                      <p:to>
                                        <p:strVal val="visible"/>
                                      </p:to>
                                    </p:set>
                                    <p:animEffect transition="in" filter="fade">
                                      <p:cBhvr>
                                        <p:cTn id="99" dur="1000"/>
                                        <p:tgtEl>
                                          <p:spTgt spid="7182"/>
                                        </p:tgtEl>
                                      </p:cBhvr>
                                    </p:animEffect>
                                    <p:anim calcmode="lin" valueType="num">
                                      <p:cBhvr>
                                        <p:cTn id="100" dur="1000" fill="hold"/>
                                        <p:tgtEl>
                                          <p:spTgt spid="7182"/>
                                        </p:tgtEl>
                                        <p:attrNameLst>
                                          <p:attrName>ppt_x</p:attrName>
                                        </p:attrNameLst>
                                      </p:cBhvr>
                                      <p:tavLst>
                                        <p:tav tm="0">
                                          <p:val>
                                            <p:strVal val="#ppt_x"/>
                                          </p:val>
                                        </p:tav>
                                        <p:tav tm="100000">
                                          <p:val>
                                            <p:strVal val="#ppt_x"/>
                                          </p:val>
                                        </p:tav>
                                      </p:tavLst>
                                    </p:anim>
                                    <p:anim calcmode="lin" valueType="num">
                                      <p:cBhvr>
                                        <p:cTn id="101" dur="1000" fill="hold"/>
                                        <p:tgtEl>
                                          <p:spTgt spid="7182"/>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7184"/>
                                        </p:tgtEl>
                                        <p:attrNameLst>
                                          <p:attrName>style.visibility</p:attrName>
                                        </p:attrNameLst>
                                      </p:cBhvr>
                                      <p:to>
                                        <p:strVal val="visible"/>
                                      </p:to>
                                    </p:set>
                                    <p:animEffect transition="in" filter="fade">
                                      <p:cBhvr>
                                        <p:cTn id="104" dur="1000"/>
                                        <p:tgtEl>
                                          <p:spTgt spid="7184"/>
                                        </p:tgtEl>
                                      </p:cBhvr>
                                    </p:animEffect>
                                    <p:anim calcmode="lin" valueType="num">
                                      <p:cBhvr>
                                        <p:cTn id="105" dur="1000" fill="hold"/>
                                        <p:tgtEl>
                                          <p:spTgt spid="7184"/>
                                        </p:tgtEl>
                                        <p:attrNameLst>
                                          <p:attrName>ppt_x</p:attrName>
                                        </p:attrNameLst>
                                      </p:cBhvr>
                                      <p:tavLst>
                                        <p:tav tm="0">
                                          <p:val>
                                            <p:strVal val="#ppt_x"/>
                                          </p:val>
                                        </p:tav>
                                        <p:tav tm="100000">
                                          <p:val>
                                            <p:strVal val="#ppt_x"/>
                                          </p:val>
                                        </p:tav>
                                      </p:tavLst>
                                    </p:anim>
                                    <p:anim calcmode="lin" valueType="num">
                                      <p:cBhvr>
                                        <p:cTn id="106" dur="1000" fill="hold"/>
                                        <p:tgtEl>
                                          <p:spTgt spid="7184"/>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7186"/>
                                        </p:tgtEl>
                                        <p:attrNameLst>
                                          <p:attrName>style.visibility</p:attrName>
                                        </p:attrNameLst>
                                      </p:cBhvr>
                                      <p:to>
                                        <p:strVal val="visible"/>
                                      </p:to>
                                    </p:set>
                                    <p:animEffect transition="in" filter="fade">
                                      <p:cBhvr>
                                        <p:cTn id="109" dur="1000"/>
                                        <p:tgtEl>
                                          <p:spTgt spid="7186"/>
                                        </p:tgtEl>
                                      </p:cBhvr>
                                    </p:animEffect>
                                    <p:anim calcmode="lin" valueType="num">
                                      <p:cBhvr>
                                        <p:cTn id="110" dur="1000" fill="hold"/>
                                        <p:tgtEl>
                                          <p:spTgt spid="7186"/>
                                        </p:tgtEl>
                                        <p:attrNameLst>
                                          <p:attrName>ppt_x</p:attrName>
                                        </p:attrNameLst>
                                      </p:cBhvr>
                                      <p:tavLst>
                                        <p:tav tm="0">
                                          <p:val>
                                            <p:strVal val="#ppt_x"/>
                                          </p:val>
                                        </p:tav>
                                        <p:tav tm="100000">
                                          <p:val>
                                            <p:strVal val="#ppt_x"/>
                                          </p:val>
                                        </p:tav>
                                      </p:tavLst>
                                    </p:anim>
                                    <p:anim calcmode="lin" valueType="num">
                                      <p:cBhvr>
                                        <p:cTn id="111" dur="1000" fill="hold"/>
                                        <p:tgtEl>
                                          <p:spTgt spid="7186"/>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7188"/>
                                        </p:tgtEl>
                                        <p:attrNameLst>
                                          <p:attrName>style.visibility</p:attrName>
                                        </p:attrNameLst>
                                      </p:cBhvr>
                                      <p:to>
                                        <p:strVal val="visible"/>
                                      </p:to>
                                    </p:set>
                                    <p:animEffect transition="in" filter="fade">
                                      <p:cBhvr>
                                        <p:cTn id="114" dur="1000"/>
                                        <p:tgtEl>
                                          <p:spTgt spid="7188"/>
                                        </p:tgtEl>
                                      </p:cBhvr>
                                    </p:animEffect>
                                    <p:anim calcmode="lin" valueType="num">
                                      <p:cBhvr>
                                        <p:cTn id="115" dur="1000" fill="hold"/>
                                        <p:tgtEl>
                                          <p:spTgt spid="7188"/>
                                        </p:tgtEl>
                                        <p:attrNameLst>
                                          <p:attrName>ppt_x</p:attrName>
                                        </p:attrNameLst>
                                      </p:cBhvr>
                                      <p:tavLst>
                                        <p:tav tm="0">
                                          <p:val>
                                            <p:strVal val="#ppt_x"/>
                                          </p:val>
                                        </p:tav>
                                        <p:tav tm="100000">
                                          <p:val>
                                            <p:strVal val="#ppt_x"/>
                                          </p:val>
                                        </p:tav>
                                      </p:tavLst>
                                    </p:anim>
                                    <p:anim calcmode="lin" valueType="num">
                                      <p:cBhvr>
                                        <p:cTn id="116" dur="1000" fill="hold"/>
                                        <p:tgtEl>
                                          <p:spTgt spid="71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171" grpId="0" animBg="1"/>
      <p:bldP spid="43" grpId="0" animBg="1"/>
      <p:bldP spid="44" grpId="0" animBg="1"/>
      <p:bldP spid="45" grpId="0" animBg="1"/>
      <p:bldP spid="46" grpId="0" animBg="1"/>
      <p:bldP spid="49" grpId="0"/>
      <p:bldP spid="50" grpId="0"/>
      <p:bldP spid="52"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2806917-E55B-4E89-92B5-1DB86BE484B7}"/>
              </a:ext>
            </a:extLst>
          </p:cNvPr>
          <p:cNvSpPr>
            <a:spLocks noChangeAspect="1"/>
          </p:cNvSpPr>
          <p:nvPr/>
        </p:nvSpPr>
        <p:spPr>
          <a:xfrm>
            <a:off x="447817" y="889233"/>
            <a:ext cx="3682723" cy="55274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908BE2F-039E-4C81-BEF1-FF33FBEEF00B}"/>
              </a:ext>
            </a:extLst>
          </p:cNvPr>
          <p:cNvSpPr>
            <a:spLocks noChangeAspect="1"/>
          </p:cNvSpPr>
          <p:nvPr/>
        </p:nvSpPr>
        <p:spPr>
          <a:xfrm>
            <a:off x="4254638" y="889232"/>
            <a:ext cx="3682723" cy="55274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D1C1363-1D6B-4363-8B84-6BB83F3FFC8D}"/>
              </a:ext>
            </a:extLst>
          </p:cNvPr>
          <p:cNvSpPr>
            <a:spLocks noChangeAspect="1"/>
          </p:cNvSpPr>
          <p:nvPr/>
        </p:nvSpPr>
        <p:spPr>
          <a:xfrm>
            <a:off x="8061459" y="889231"/>
            <a:ext cx="3682723" cy="55274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5" name="1">
            <a:hlinkClick r:id="" action="ppaction://media"/>
            <a:extLst>
              <a:ext uri="{FF2B5EF4-FFF2-40B4-BE49-F238E27FC236}">
                <a16:creationId xmlns:a16="http://schemas.microsoft.com/office/drawing/2014/main" id="{C3B1E0FD-D8BA-4B15-BED9-F9E0E8DFC3C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44832" y="891088"/>
            <a:ext cx="3679738" cy="2289273"/>
          </a:xfrm>
          <a:prstGeom prst="rect">
            <a:avLst/>
          </a:prstGeom>
        </p:spPr>
      </p:pic>
      <p:pic>
        <p:nvPicPr>
          <p:cNvPr id="16" name="2">
            <a:hlinkClick r:id="" action="ppaction://media"/>
            <a:extLst>
              <a:ext uri="{FF2B5EF4-FFF2-40B4-BE49-F238E27FC236}">
                <a16:creationId xmlns:a16="http://schemas.microsoft.com/office/drawing/2014/main" id="{745ADBA5-22E1-4062-924B-4D598FC01C8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254638" y="891088"/>
            <a:ext cx="3679738" cy="2289273"/>
          </a:xfrm>
          <a:prstGeom prst="rect">
            <a:avLst/>
          </a:prstGeom>
        </p:spPr>
      </p:pic>
      <p:pic>
        <p:nvPicPr>
          <p:cNvPr id="17" name="3">
            <a:hlinkClick r:id="" action="ppaction://media"/>
            <a:extLst>
              <a:ext uri="{FF2B5EF4-FFF2-40B4-BE49-F238E27FC236}">
                <a16:creationId xmlns:a16="http://schemas.microsoft.com/office/drawing/2014/main" id="{C76E58F8-3007-48BB-A020-2ABFB2D5F4E1}"/>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061459" y="889231"/>
            <a:ext cx="3682723" cy="2291130"/>
          </a:xfrm>
          <a:prstGeom prst="rect">
            <a:avLst/>
          </a:prstGeom>
        </p:spPr>
      </p:pic>
      <p:sp>
        <p:nvSpPr>
          <p:cNvPr id="18" name="TextBox 17">
            <a:extLst>
              <a:ext uri="{FF2B5EF4-FFF2-40B4-BE49-F238E27FC236}">
                <a16:creationId xmlns:a16="http://schemas.microsoft.com/office/drawing/2014/main" id="{FAB61089-DD21-41AA-A2F3-0D949CD339C7}"/>
              </a:ext>
            </a:extLst>
          </p:cNvPr>
          <p:cNvSpPr txBox="1"/>
          <p:nvPr/>
        </p:nvSpPr>
        <p:spPr>
          <a:xfrm>
            <a:off x="612229" y="3308308"/>
            <a:ext cx="3347929" cy="369332"/>
          </a:xfrm>
          <a:prstGeom prst="rect">
            <a:avLst/>
          </a:prstGeom>
          <a:noFill/>
        </p:spPr>
        <p:txBody>
          <a:bodyPr wrap="square" rtlCol="0">
            <a:spAutoFit/>
          </a:bodyPr>
          <a:lstStyle/>
          <a:p>
            <a:r>
              <a:rPr lang="en-US" dirty="0">
                <a:solidFill>
                  <a:srgbClr val="4D6385"/>
                </a:solidFill>
                <a:latin typeface="Franklin Gothic Demi (Headings)"/>
              </a:rPr>
              <a:t>AESTHETIC-USABILITY EFFECT</a:t>
            </a:r>
            <a:endParaRPr lang="en-IL" dirty="0">
              <a:solidFill>
                <a:srgbClr val="4D6385"/>
              </a:solidFill>
              <a:latin typeface="Franklin Gothic Demi (Headings)"/>
            </a:endParaRPr>
          </a:p>
        </p:txBody>
      </p:sp>
      <p:sp>
        <p:nvSpPr>
          <p:cNvPr id="19" name="TextBox 18">
            <a:extLst>
              <a:ext uri="{FF2B5EF4-FFF2-40B4-BE49-F238E27FC236}">
                <a16:creationId xmlns:a16="http://schemas.microsoft.com/office/drawing/2014/main" id="{EC2FDA54-6F7D-46DC-B0C4-3163F9644A15}"/>
              </a:ext>
            </a:extLst>
          </p:cNvPr>
          <p:cNvSpPr txBox="1"/>
          <p:nvPr/>
        </p:nvSpPr>
        <p:spPr>
          <a:xfrm>
            <a:off x="4420542" y="3283620"/>
            <a:ext cx="3347929" cy="369332"/>
          </a:xfrm>
          <a:prstGeom prst="rect">
            <a:avLst/>
          </a:prstGeom>
          <a:noFill/>
        </p:spPr>
        <p:txBody>
          <a:bodyPr wrap="square" rtlCol="0">
            <a:spAutoFit/>
          </a:bodyPr>
          <a:lstStyle/>
          <a:p>
            <a:r>
              <a:rPr lang="en-US" dirty="0">
                <a:solidFill>
                  <a:srgbClr val="2074A6"/>
                </a:solidFill>
                <a:latin typeface="Franklin Gothic Demi (Headings)"/>
              </a:rPr>
              <a:t>HICK’S LAW</a:t>
            </a:r>
            <a:endParaRPr lang="en-IL" dirty="0">
              <a:solidFill>
                <a:srgbClr val="2074A6"/>
              </a:solidFill>
              <a:latin typeface="Franklin Gothic Demi (Headings)"/>
            </a:endParaRPr>
          </a:p>
        </p:txBody>
      </p:sp>
      <p:sp>
        <p:nvSpPr>
          <p:cNvPr id="20" name="TextBox 19">
            <a:extLst>
              <a:ext uri="{FF2B5EF4-FFF2-40B4-BE49-F238E27FC236}">
                <a16:creationId xmlns:a16="http://schemas.microsoft.com/office/drawing/2014/main" id="{43A3FD14-DBDC-45BB-8F05-94E3CB6E6144}"/>
              </a:ext>
            </a:extLst>
          </p:cNvPr>
          <p:cNvSpPr txBox="1"/>
          <p:nvPr/>
        </p:nvSpPr>
        <p:spPr>
          <a:xfrm>
            <a:off x="8231842" y="3308308"/>
            <a:ext cx="3347929" cy="369332"/>
          </a:xfrm>
          <a:prstGeom prst="rect">
            <a:avLst/>
          </a:prstGeom>
          <a:noFill/>
        </p:spPr>
        <p:txBody>
          <a:bodyPr wrap="square" rtlCol="0">
            <a:spAutoFit/>
          </a:bodyPr>
          <a:lstStyle/>
          <a:p>
            <a:r>
              <a:rPr lang="en-US" dirty="0">
                <a:solidFill>
                  <a:srgbClr val="804656"/>
                </a:solidFill>
                <a:latin typeface="Franklin Gothic Demi (Headings)"/>
              </a:rPr>
              <a:t>LAW OF SIMILARITY</a:t>
            </a:r>
            <a:endParaRPr lang="en-IL" dirty="0">
              <a:solidFill>
                <a:srgbClr val="804656"/>
              </a:solidFill>
              <a:latin typeface="Franklin Gothic Demi (Headings)"/>
            </a:endParaRPr>
          </a:p>
        </p:txBody>
      </p:sp>
      <p:sp>
        <p:nvSpPr>
          <p:cNvPr id="21" name="TextBox 20">
            <a:extLst>
              <a:ext uri="{FF2B5EF4-FFF2-40B4-BE49-F238E27FC236}">
                <a16:creationId xmlns:a16="http://schemas.microsoft.com/office/drawing/2014/main" id="{99DD7ED4-77A0-4796-8D90-D61A133D240E}"/>
              </a:ext>
            </a:extLst>
          </p:cNvPr>
          <p:cNvSpPr txBox="1"/>
          <p:nvPr/>
        </p:nvSpPr>
        <p:spPr>
          <a:xfrm>
            <a:off x="8231842" y="3684880"/>
            <a:ext cx="3347929" cy="1323439"/>
          </a:xfrm>
          <a:prstGeom prst="rect">
            <a:avLst/>
          </a:prstGeom>
          <a:noFill/>
        </p:spPr>
        <p:txBody>
          <a:bodyPr wrap="square" rtlCol="0">
            <a:spAutoFit/>
          </a:bodyPr>
          <a:lstStyle/>
          <a:p>
            <a:r>
              <a:rPr lang="en-US" sz="1600" dirty="0">
                <a:solidFill>
                  <a:srgbClr val="804656"/>
                </a:solidFill>
                <a:latin typeface="Franklin Gothic Demi (Headings)"/>
              </a:rPr>
              <a:t>The human eye tends to perceive similar elements in a design as a complete picture, shape, or group, even  if those elements are separated.</a:t>
            </a:r>
            <a:endParaRPr lang="en-IL" sz="1600" dirty="0">
              <a:solidFill>
                <a:srgbClr val="804656"/>
              </a:solidFill>
              <a:latin typeface="Franklin Gothic Demi (Headings)"/>
            </a:endParaRPr>
          </a:p>
        </p:txBody>
      </p:sp>
      <p:sp>
        <p:nvSpPr>
          <p:cNvPr id="23" name="TextBox 22">
            <a:extLst>
              <a:ext uri="{FF2B5EF4-FFF2-40B4-BE49-F238E27FC236}">
                <a16:creationId xmlns:a16="http://schemas.microsoft.com/office/drawing/2014/main" id="{CD7F8B85-5622-4392-8178-9B4EC6791195}"/>
              </a:ext>
            </a:extLst>
          </p:cNvPr>
          <p:cNvSpPr txBox="1"/>
          <p:nvPr/>
        </p:nvSpPr>
        <p:spPr>
          <a:xfrm>
            <a:off x="4420542" y="3684880"/>
            <a:ext cx="3347929" cy="830997"/>
          </a:xfrm>
          <a:prstGeom prst="rect">
            <a:avLst/>
          </a:prstGeom>
          <a:noFill/>
        </p:spPr>
        <p:txBody>
          <a:bodyPr wrap="square" rtlCol="0">
            <a:spAutoFit/>
          </a:bodyPr>
          <a:lstStyle/>
          <a:p>
            <a:r>
              <a:rPr lang="en-US" sz="1600" dirty="0">
                <a:solidFill>
                  <a:srgbClr val="2173A5"/>
                </a:solidFill>
                <a:latin typeface="Franklin Gothic Demi (Headings)"/>
              </a:rPr>
              <a:t>The time it takes to make a decision increases with a the number and complexity of choices.</a:t>
            </a:r>
            <a:endParaRPr lang="en-IL" sz="1600" dirty="0">
              <a:solidFill>
                <a:srgbClr val="2173A5"/>
              </a:solidFill>
              <a:latin typeface="Franklin Gothic Demi (Headings)"/>
            </a:endParaRPr>
          </a:p>
        </p:txBody>
      </p:sp>
      <p:sp>
        <p:nvSpPr>
          <p:cNvPr id="24" name="TextBox 23">
            <a:extLst>
              <a:ext uri="{FF2B5EF4-FFF2-40B4-BE49-F238E27FC236}">
                <a16:creationId xmlns:a16="http://schemas.microsoft.com/office/drawing/2014/main" id="{0E1CCB78-5F06-4882-BE62-46E5FD3FAC07}"/>
              </a:ext>
            </a:extLst>
          </p:cNvPr>
          <p:cNvSpPr txBox="1"/>
          <p:nvPr/>
        </p:nvSpPr>
        <p:spPr>
          <a:xfrm>
            <a:off x="610736" y="3684880"/>
            <a:ext cx="3347929" cy="830997"/>
          </a:xfrm>
          <a:prstGeom prst="rect">
            <a:avLst/>
          </a:prstGeom>
          <a:noFill/>
        </p:spPr>
        <p:txBody>
          <a:bodyPr wrap="square" rtlCol="0">
            <a:spAutoFit/>
          </a:bodyPr>
          <a:lstStyle/>
          <a:p>
            <a:r>
              <a:rPr lang="en-US" sz="1600" dirty="0">
                <a:solidFill>
                  <a:srgbClr val="4D6385"/>
                </a:solidFill>
                <a:latin typeface="Franklin Gothic Demi (Headings)"/>
              </a:rPr>
              <a:t>Users often perceive aesthetically pleasing design as design that’s more usable.</a:t>
            </a:r>
            <a:endParaRPr lang="en-IL" sz="1600" dirty="0">
              <a:solidFill>
                <a:srgbClr val="4D6385"/>
              </a:solidFill>
              <a:latin typeface="Franklin Gothic Demi (Headings)"/>
            </a:endParaRPr>
          </a:p>
        </p:txBody>
      </p:sp>
    </p:spTree>
    <p:extLst>
      <p:ext uri="{BB962C8B-B14F-4D97-AF65-F5344CB8AC3E}">
        <p14:creationId xmlns:p14="http://schemas.microsoft.com/office/powerpoint/2010/main" val="95702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7" fill="hold"/>
                                        <p:tgtEl>
                                          <p:spTgt spid="15"/>
                                        </p:tgtEl>
                                      </p:cBhvr>
                                    </p:cmd>
                                  </p:childTnLst>
                                </p:cTn>
                              </p:par>
                            </p:childTnLst>
                          </p:cTn>
                        </p:par>
                        <p:par>
                          <p:cTn id="7" fill="hold">
                            <p:stCondLst>
                              <p:cond delay="1467"/>
                            </p:stCondLst>
                            <p:childTnLst>
                              <p:par>
                                <p:cTn id="8" presetID="1" presetClass="mediacall" presetSubtype="0" fill="hold" nodeType="afterEffect">
                                  <p:stCondLst>
                                    <p:cond delay="0"/>
                                  </p:stCondLst>
                                  <p:childTnLst>
                                    <p:cmd type="call" cmd="playFrom(0.0)">
                                      <p:cBhvr>
                                        <p:cTn id="9" dur="1467" fill="hold"/>
                                        <p:tgtEl>
                                          <p:spTgt spid="16"/>
                                        </p:tgtEl>
                                      </p:cBhvr>
                                    </p:cmd>
                                  </p:childTnLst>
                                </p:cTn>
                              </p:par>
                            </p:childTnLst>
                          </p:cTn>
                        </p:par>
                        <p:par>
                          <p:cTn id="10" fill="hold">
                            <p:stCondLst>
                              <p:cond delay="2934"/>
                            </p:stCondLst>
                            <p:childTnLst>
                              <p:par>
                                <p:cTn id="11" presetID="1" presetClass="mediacall" presetSubtype="0" fill="hold" nodeType="afterEffect">
                                  <p:stCondLst>
                                    <p:cond delay="0"/>
                                  </p:stCondLst>
                                  <p:childTnLst>
                                    <p:cmd type="call" cmd="playFrom(0.0)">
                                      <p:cBhvr>
                                        <p:cTn id="12" dur="17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fill="hold" display="0">
                  <p:stCondLst>
                    <p:cond delay="indefinite"/>
                  </p:stCondLst>
                </p:cTn>
                <p:tgtEl>
                  <p:spTgt spid="15"/>
                </p:tgtEl>
              </p:cMediaNode>
            </p:video>
            <p:video>
              <p:cMediaNode vol="80000" mute="1">
                <p:cTn id="14" fill="hold" display="0">
                  <p:stCondLst>
                    <p:cond delay="indefinite"/>
                  </p:stCondLst>
                </p:cTn>
                <p:tgtEl>
                  <p:spTgt spid="16"/>
                </p:tgtEl>
              </p:cMediaNode>
            </p:video>
            <p:video>
              <p:cMediaNode vol="80000" mute="1">
                <p:cTn id="15" fill="hold" display="0">
                  <p:stCondLst>
                    <p:cond delay="indefinite"/>
                  </p:stCondLst>
                </p:cTn>
                <p:tgtEl>
                  <p:spTgt spid="1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85078-B070-434A-9C27-DFF4ECA28173}"/>
              </a:ext>
            </a:extLst>
          </p:cNvPr>
          <p:cNvSpPr>
            <a:spLocks noGrp="1"/>
          </p:cNvSpPr>
          <p:nvPr>
            <p:ph type="title"/>
          </p:nvPr>
        </p:nvSpPr>
        <p:spPr/>
        <p:txBody>
          <a:bodyPr/>
          <a:lstStyle/>
          <a:p>
            <a:r>
              <a:rPr lang="en-US" dirty="0">
                <a:solidFill>
                  <a:schemeClr val="tx2"/>
                </a:solidFill>
              </a:rPr>
              <a:t>Architecture</a:t>
            </a:r>
            <a:endParaRPr lang="en-IL" dirty="0">
              <a:solidFill>
                <a:schemeClr val="tx2"/>
              </a:solidFill>
            </a:endParaRPr>
          </a:p>
        </p:txBody>
      </p:sp>
      <p:sp>
        <p:nvSpPr>
          <p:cNvPr id="3" name="Content Placeholder 2">
            <a:extLst>
              <a:ext uri="{FF2B5EF4-FFF2-40B4-BE49-F238E27FC236}">
                <a16:creationId xmlns:a16="http://schemas.microsoft.com/office/drawing/2014/main" id="{C6B6BBB2-A872-4D8A-AF5A-374350F5A31F}"/>
              </a:ext>
            </a:extLst>
          </p:cNvPr>
          <p:cNvSpPr>
            <a:spLocks noGrp="1"/>
          </p:cNvSpPr>
          <p:nvPr>
            <p:ph idx="1"/>
          </p:nvPr>
        </p:nvSpPr>
        <p:spPr>
          <a:xfrm>
            <a:off x="581193" y="2340864"/>
            <a:ext cx="5514808" cy="4129678"/>
          </a:xfrm>
        </p:spPr>
        <p:txBody>
          <a:bodyPr>
            <a:normAutofit/>
          </a:bodyPr>
          <a:lstStyle/>
          <a:p>
            <a:pPr marL="0" indent="0">
              <a:buNone/>
            </a:pPr>
            <a:r>
              <a:rPr lang="en-US" b="1" dirty="0"/>
              <a:t>Using Chrome as the backbone of our project, we are developing our extension with the </a:t>
            </a:r>
            <a:r>
              <a:rPr lang="en-US" b="1" dirty="0">
                <a:solidFill>
                  <a:schemeClr val="tx2"/>
                </a:solidFill>
              </a:rPr>
              <a:t>React JS</a:t>
            </a:r>
            <a:r>
              <a:rPr lang="en-US" b="1" dirty="0"/>
              <a:t> frontend using </a:t>
            </a:r>
            <a:r>
              <a:rPr lang="en-US" b="1" dirty="0">
                <a:solidFill>
                  <a:schemeClr val="tx2"/>
                </a:solidFill>
              </a:rPr>
              <a:t>Semantic UI </a:t>
            </a:r>
            <a:r>
              <a:rPr lang="en-US" b="1" dirty="0"/>
              <a:t>components to ensure uniform design across the application.</a:t>
            </a:r>
          </a:p>
          <a:p>
            <a:pPr marL="0" indent="0">
              <a:buNone/>
            </a:pPr>
            <a:r>
              <a:rPr lang="en-US" b="1" dirty="0"/>
              <a:t>To interface with Blockchain and various DeFi services our extension will use </a:t>
            </a:r>
            <a:r>
              <a:rPr lang="en-US" b="1" dirty="0">
                <a:solidFill>
                  <a:schemeClr val="tx2"/>
                </a:solidFill>
              </a:rPr>
              <a:t>HTTP requests </a:t>
            </a:r>
            <a:r>
              <a:rPr lang="en-US" b="1" dirty="0"/>
              <a:t>as well as </a:t>
            </a:r>
            <a:r>
              <a:rPr lang="en-US" b="1" dirty="0">
                <a:solidFill>
                  <a:schemeClr val="tx2"/>
                </a:solidFill>
              </a:rPr>
              <a:t>Web Sockets </a:t>
            </a:r>
            <a:r>
              <a:rPr lang="en-US" b="1" dirty="0"/>
              <a:t>to provide smooth and real-time user experience using </a:t>
            </a:r>
            <a:r>
              <a:rPr lang="en-US" b="1" dirty="0">
                <a:solidFill>
                  <a:schemeClr val="tx2"/>
                </a:solidFill>
              </a:rPr>
              <a:t>web3.js</a:t>
            </a:r>
            <a:r>
              <a:rPr lang="en-US" b="1" dirty="0"/>
              <a:t> libraries.</a:t>
            </a:r>
          </a:p>
          <a:p>
            <a:pPr marL="0" indent="0">
              <a:buNone/>
            </a:pPr>
            <a:r>
              <a:rPr lang="en-US" b="1" dirty="0"/>
              <a:t>As a starting point, we plan on implementing currency exchange service using </a:t>
            </a:r>
            <a:r>
              <a:rPr lang="en-US" b="1" dirty="0">
                <a:solidFill>
                  <a:schemeClr val="tx2"/>
                </a:solidFill>
              </a:rPr>
              <a:t>Uniswap</a:t>
            </a:r>
            <a:r>
              <a:rPr lang="en-US" b="1" dirty="0"/>
              <a:t> API, staking service using </a:t>
            </a:r>
            <a:r>
              <a:rPr lang="en-US" b="1" dirty="0">
                <a:solidFill>
                  <a:schemeClr val="tx2"/>
                </a:solidFill>
              </a:rPr>
              <a:t>Compound</a:t>
            </a:r>
            <a:r>
              <a:rPr lang="en-US" b="1" dirty="0"/>
              <a:t> API and the basic Blockchain functionality using </a:t>
            </a:r>
            <a:r>
              <a:rPr lang="en-US" b="1" dirty="0">
                <a:solidFill>
                  <a:schemeClr val="tx2"/>
                </a:solidFill>
              </a:rPr>
              <a:t>Infura</a:t>
            </a:r>
            <a:r>
              <a:rPr lang="en-US" b="1" dirty="0"/>
              <a:t> API.</a:t>
            </a:r>
          </a:p>
          <a:p>
            <a:pPr marL="0" indent="0">
              <a:buNone/>
            </a:pPr>
            <a:endParaRPr lang="en-US" b="1" dirty="0"/>
          </a:p>
        </p:txBody>
      </p:sp>
      <p:pic>
        <p:nvPicPr>
          <p:cNvPr id="5" name="Picture 4">
            <a:extLst>
              <a:ext uri="{FF2B5EF4-FFF2-40B4-BE49-F238E27FC236}">
                <a16:creationId xmlns:a16="http://schemas.microsoft.com/office/drawing/2014/main" id="{61B22B9E-7A7B-48E0-9195-E1C6032F1E2F}"/>
              </a:ext>
            </a:extLst>
          </p:cNvPr>
          <p:cNvPicPr>
            <a:picLocks noChangeAspect="1"/>
          </p:cNvPicPr>
          <p:nvPr/>
        </p:nvPicPr>
        <p:blipFill>
          <a:blip r:embed="rId3"/>
          <a:stretch>
            <a:fillRect/>
          </a:stretch>
        </p:blipFill>
        <p:spPr>
          <a:xfrm>
            <a:off x="6524787" y="609166"/>
            <a:ext cx="5199683" cy="5989605"/>
          </a:xfrm>
          <a:prstGeom prst="rect">
            <a:avLst/>
          </a:prstGeom>
        </p:spPr>
      </p:pic>
    </p:spTree>
    <p:extLst>
      <p:ext uri="{BB962C8B-B14F-4D97-AF65-F5344CB8AC3E}">
        <p14:creationId xmlns:p14="http://schemas.microsoft.com/office/powerpoint/2010/main" val="12354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New User</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1477328"/>
          </a:xfrm>
          <a:prstGeom prst="rect">
            <a:avLst/>
          </a:prstGeom>
          <a:noFill/>
        </p:spPr>
        <p:txBody>
          <a:bodyPr wrap="square" rtlCol="0">
            <a:spAutoFit/>
          </a:bodyPr>
          <a:lstStyle/>
          <a:p>
            <a:r>
              <a:rPr lang="en-US" b="1" dirty="0">
                <a:solidFill>
                  <a:schemeClr val="tx1">
                    <a:lumMod val="75000"/>
                    <a:lumOff val="25000"/>
                  </a:schemeClr>
                </a:solidFill>
              </a:rPr>
              <a:t>Users can either create a new wallet or import an existing one using a 12-words phrase or a private key.</a:t>
            </a:r>
          </a:p>
        </p:txBody>
      </p:sp>
      <p:pic>
        <p:nvPicPr>
          <p:cNvPr id="9" name="yy1pnlGPwF">
            <a:hlinkClick r:id="" action="ppaction://media"/>
            <a:extLst>
              <a:ext uri="{FF2B5EF4-FFF2-40B4-BE49-F238E27FC236}">
                <a16:creationId xmlns:a16="http://schemas.microsoft.com/office/drawing/2014/main" id="{2D201F7F-EBE5-4CFC-966C-CAE342D2AB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6746" y="1982480"/>
            <a:ext cx="7345531" cy="4407318"/>
          </a:xfrm>
          <a:prstGeom prst="rect">
            <a:avLst/>
          </a:prstGeom>
          <a:ln w="3175">
            <a:solidFill>
              <a:schemeClr val="bg2">
                <a:lumMod val="90000"/>
              </a:schemeClr>
            </a:solidFill>
          </a:ln>
        </p:spPr>
      </p:pic>
    </p:spTree>
    <p:extLst>
      <p:ext uri="{BB962C8B-B14F-4D97-AF65-F5344CB8AC3E}">
        <p14:creationId xmlns:p14="http://schemas.microsoft.com/office/powerpoint/2010/main" val="42261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4dIgD2yNK">
            <a:hlinkClick r:id="" action="ppaction://media"/>
            <a:extLst>
              <a:ext uri="{FF2B5EF4-FFF2-40B4-BE49-F238E27FC236}">
                <a16:creationId xmlns:a16="http://schemas.microsoft.com/office/drawing/2014/main" id="{5092306B-FA5D-4648-99EA-20E64B7C6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6746" y="1983398"/>
            <a:ext cx="7344000" cy="4406400"/>
          </a:xfrm>
          <a:prstGeom prst="rect">
            <a:avLst/>
          </a:prstGeom>
          <a:ln w="3175">
            <a:solidFill>
              <a:schemeClr val="bg2"/>
            </a:solidFill>
          </a:ln>
        </p:spPr>
      </p:pic>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Content</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1477328"/>
          </a:xfrm>
          <a:prstGeom prst="rect">
            <a:avLst/>
          </a:prstGeom>
          <a:noFill/>
        </p:spPr>
        <p:txBody>
          <a:bodyPr wrap="square" rtlCol="0">
            <a:spAutoFit/>
          </a:bodyPr>
          <a:lstStyle/>
          <a:p>
            <a:r>
              <a:rPr lang="en-US" b="1" dirty="0">
                <a:solidFill>
                  <a:schemeClr val="tx1">
                    <a:lumMod val="75000"/>
                    <a:lumOff val="25000"/>
                  </a:schemeClr>
                </a:solidFill>
              </a:rPr>
              <a:t>Users will interact with the menu to access a user dashboard, different modules and extension settings.</a:t>
            </a:r>
          </a:p>
        </p:txBody>
      </p:sp>
    </p:spTree>
    <p:extLst>
      <p:ext uri="{BB962C8B-B14F-4D97-AF65-F5344CB8AC3E}">
        <p14:creationId xmlns:p14="http://schemas.microsoft.com/office/powerpoint/2010/main" val="153954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eFhMNEhKE">
            <a:hlinkClick r:id="" action="ppaction://media"/>
            <a:extLst>
              <a:ext uri="{FF2B5EF4-FFF2-40B4-BE49-F238E27FC236}">
                <a16:creationId xmlns:a16="http://schemas.microsoft.com/office/drawing/2014/main" id="{103E7BA4-7D98-40C9-A8FC-7ED8C4CC5C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6746" y="1983398"/>
            <a:ext cx="7344000" cy="4406400"/>
          </a:xfrm>
          <a:prstGeom prst="rect">
            <a:avLst/>
          </a:prstGeom>
          <a:ln w="3175">
            <a:solidFill>
              <a:schemeClr val="bg2"/>
            </a:solidFill>
          </a:ln>
        </p:spPr>
      </p:pic>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Settings</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923330"/>
          </a:xfrm>
          <a:prstGeom prst="rect">
            <a:avLst/>
          </a:prstGeom>
          <a:noFill/>
        </p:spPr>
        <p:txBody>
          <a:bodyPr wrap="square" rtlCol="0">
            <a:spAutoFit/>
          </a:bodyPr>
          <a:lstStyle/>
          <a:p>
            <a:r>
              <a:rPr lang="en-US" b="1" dirty="0">
                <a:solidFill>
                  <a:schemeClr val="tx1">
                    <a:lumMod val="75000"/>
                    <a:lumOff val="25000"/>
                  </a:schemeClr>
                </a:solidFill>
              </a:rPr>
              <a:t>Users will be able to access and customize various settings.</a:t>
            </a:r>
          </a:p>
        </p:txBody>
      </p:sp>
    </p:spTree>
    <p:extLst>
      <p:ext uri="{BB962C8B-B14F-4D97-AF65-F5344CB8AC3E}">
        <p14:creationId xmlns:p14="http://schemas.microsoft.com/office/powerpoint/2010/main" val="293359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B3F5-2C99-46EA-8BA6-35EFB4934187}"/>
              </a:ext>
            </a:extLst>
          </p:cNvPr>
          <p:cNvSpPr>
            <a:spLocks noGrp="1"/>
          </p:cNvSpPr>
          <p:nvPr>
            <p:ph type="title"/>
          </p:nvPr>
        </p:nvSpPr>
        <p:spPr/>
        <p:txBody>
          <a:bodyPr/>
          <a:lstStyle/>
          <a:p>
            <a:r>
              <a:rPr lang="en-US" dirty="0"/>
              <a:t>Table of contents</a:t>
            </a:r>
            <a:endParaRPr lang="en-IL" dirty="0"/>
          </a:p>
        </p:txBody>
      </p:sp>
      <p:sp>
        <p:nvSpPr>
          <p:cNvPr id="3" name="Content Placeholder 2">
            <a:extLst>
              <a:ext uri="{FF2B5EF4-FFF2-40B4-BE49-F238E27FC236}">
                <a16:creationId xmlns:a16="http://schemas.microsoft.com/office/drawing/2014/main" id="{7522CBCE-74BE-4320-B06F-0C24E23D6FDC}"/>
              </a:ext>
            </a:extLst>
          </p:cNvPr>
          <p:cNvSpPr>
            <a:spLocks noGrp="1"/>
          </p:cNvSpPr>
          <p:nvPr>
            <p:ph idx="1"/>
          </p:nvPr>
        </p:nvSpPr>
        <p:spPr/>
        <p:txBody>
          <a:bodyPr anchor="t">
            <a:normAutofit lnSpcReduction="10000"/>
          </a:bodyPr>
          <a:lstStyle/>
          <a:p>
            <a:pPr marL="342900" indent="-342900">
              <a:buFont typeface="+mj-lt"/>
              <a:buAutoNum type="arabicPeriod"/>
            </a:pPr>
            <a:r>
              <a:rPr lang="en-US" b="1" dirty="0"/>
              <a:t>Background and Research</a:t>
            </a:r>
          </a:p>
          <a:p>
            <a:pPr marL="666900" lvl="1" indent="-342900">
              <a:buFont typeface="+mj-lt"/>
              <a:buAutoNum type="arabicPeriod"/>
            </a:pPr>
            <a:r>
              <a:rPr lang="en-US" b="1" dirty="0"/>
              <a:t>Centralized Services</a:t>
            </a:r>
          </a:p>
          <a:p>
            <a:pPr marL="666900" lvl="1" indent="-342900">
              <a:buFont typeface="+mj-lt"/>
              <a:buAutoNum type="arabicPeriod"/>
            </a:pPr>
            <a:r>
              <a:rPr lang="en-US" b="1" dirty="0"/>
              <a:t>Decentralization</a:t>
            </a:r>
          </a:p>
          <a:p>
            <a:pPr marL="666900" lvl="1" indent="-342900">
              <a:buFont typeface="+mj-lt"/>
              <a:buAutoNum type="arabicPeriod"/>
            </a:pPr>
            <a:r>
              <a:rPr lang="en-US" b="1" dirty="0"/>
              <a:t>Ethereum Blockchain</a:t>
            </a:r>
          </a:p>
          <a:p>
            <a:pPr marL="666900" lvl="1" indent="-342900">
              <a:buFont typeface="+mj-lt"/>
              <a:buAutoNum type="arabicPeriod"/>
            </a:pPr>
            <a:r>
              <a:rPr lang="en-US" b="1" dirty="0"/>
              <a:t>Decentralized Finances</a:t>
            </a:r>
          </a:p>
          <a:p>
            <a:pPr marL="342900" indent="-342900">
              <a:buFont typeface="+mj-lt"/>
              <a:buAutoNum type="arabicPeriod"/>
            </a:pPr>
            <a:r>
              <a:rPr lang="en-US" b="1" dirty="0"/>
              <a:t>User Experience</a:t>
            </a:r>
          </a:p>
          <a:p>
            <a:pPr marL="342900" indent="-342900">
              <a:buFont typeface="+mj-lt"/>
              <a:buAutoNum type="arabicPeriod"/>
            </a:pPr>
            <a:r>
              <a:rPr lang="en-US" b="1" dirty="0"/>
              <a:t>Solution Proposal</a:t>
            </a:r>
          </a:p>
          <a:p>
            <a:pPr marL="342900" indent="-342900">
              <a:buFont typeface="+mj-lt"/>
              <a:buAutoNum type="arabicPeriod"/>
            </a:pPr>
            <a:r>
              <a:rPr lang="en-US" b="1" dirty="0"/>
              <a:t>Architecture</a:t>
            </a:r>
          </a:p>
          <a:p>
            <a:pPr marL="342900" indent="-342900">
              <a:buFont typeface="+mj-lt"/>
              <a:buAutoNum type="arabicPeriod"/>
            </a:pPr>
            <a:r>
              <a:rPr lang="en-US" b="1" dirty="0"/>
              <a:t>Verification Plan</a:t>
            </a:r>
          </a:p>
          <a:p>
            <a:pPr marL="342900" indent="-342900">
              <a:buFont typeface="+mj-lt"/>
              <a:buAutoNum type="arabicPeriod"/>
            </a:pPr>
            <a:r>
              <a:rPr lang="en-US" b="1" dirty="0"/>
              <a:t>Future Challenges</a:t>
            </a:r>
          </a:p>
          <a:p>
            <a:pPr marL="342900" indent="-342900">
              <a:buFont typeface="+mj-lt"/>
              <a:buAutoNum type="arabicPeriod"/>
            </a:pPr>
            <a:endParaRPr lang="en-US" b="1" dirty="0"/>
          </a:p>
        </p:txBody>
      </p:sp>
    </p:spTree>
    <p:extLst>
      <p:ext uri="{BB962C8B-B14F-4D97-AF65-F5344CB8AC3E}">
        <p14:creationId xmlns:p14="http://schemas.microsoft.com/office/powerpoint/2010/main" val="368756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Infura</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1477328"/>
          </a:xfrm>
          <a:prstGeom prst="rect">
            <a:avLst/>
          </a:prstGeom>
          <a:noFill/>
        </p:spPr>
        <p:txBody>
          <a:bodyPr wrap="square" rtlCol="0">
            <a:spAutoFit/>
          </a:bodyPr>
          <a:lstStyle/>
          <a:p>
            <a:r>
              <a:rPr lang="en-US" b="1" dirty="0">
                <a:solidFill>
                  <a:schemeClr val="tx1">
                    <a:lumMod val="75000"/>
                    <a:lumOff val="25000"/>
                  </a:schemeClr>
                </a:solidFill>
              </a:rPr>
              <a:t>Users will be able to directly </a:t>
            </a:r>
            <a:r>
              <a:rPr lang="en-US" b="1" dirty="0">
                <a:solidFill>
                  <a:schemeClr val="tx2"/>
                </a:solidFill>
              </a:rPr>
              <a:t>send, deposit</a:t>
            </a:r>
            <a:r>
              <a:rPr lang="en-US" b="1" dirty="0">
                <a:solidFill>
                  <a:schemeClr val="tx1">
                    <a:lumMod val="75000"/>
                    <a:lumOff val="25000"/>
                  </a:schemeClr>
                </a:solidFill>
              </a:rPr>
              <a:t> and check their account </a:t>
            </a:r>
            <a:r>
              <a:rPr lang="en-US" b="1" dirty="0">
                <a:solidFill>
                  <a:schemeClr val="tx2"/>
                </a:solidFill>
              </a:rPr>
              <a:t>balance</a:t>
            </a:r>
            <a:r>
              <a:rPr lang="en-US" b="1" dirty="0">
                <a:solidFill>
                  <a:schemeClr val="tx1">
                    <a:lumMod val="75000"/>
                    <a:lumOff val="25000"/>
                  </a:schemeClr>
                </a:solidFill>
              </a:rPr>
              <a:t> using the Infura API.</a:t>
            </a:r>
          </a:p>
        </p:txBody>
      </p:sp>
      <p:pic>
        <p:nvPicPr>
          <p:cNvPr id="5" name="Picture 4">
            <a:extLst>
              <a:ext uri="{FF2B5EF4-FFF2-40B4-BE49-F238E27FC236}">
                <a16:creationId xmlns:a16="http://schemas.microsoft.com/office/drawing/2014/main" id="{B55A2496-15A5-4267-BB0A-C6A6287F38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4896" y="2420033"/>
            <a:ext cx="5727700" cy="2823845"/>
          </a:xfrm>
          <a:prstGeom prst="rect">
            <a:avLst/>
          </a:prstGeom>
          <a:noFill/>
          <a:ln>
            <a:noFill/>
          </a:ln>
        </p:spPr>
      </p:pic>
    </p:spTree>
    <p:extLst>
      <p:ext uri="{BB962C8B-B14F-4D97-AF65-F5344CB8AC3E}">
        <p14:creationId xmlns:p14="http://schemas.microsoft.com/office/powerpoint/2010/main" val="334066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Compound</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1200329"/>
          </a:xfrm>
          <a:prstGeom prst="rect">
            <a:avLst/>
          </a:prstGeom>
          <a:noFill/>
        </p:spPr>
        <p:txBody>
          <a:bodyPr wrap="square" rtlCol="0">
            <a:spAutoFit/>
          </a:bodyPr>
          <a:lstStyle/>
          <a:p>
            <a:r>
              <a:rPr lang="en-US" b="1" dirty="0">
                <a:solidFill>
                  <a:schemeClr val="tx1">
                    <a:lumMod val="75000"/>
                    <a:lumOff val="25000"/>
                  </a:schemeClr>
                </a:solidFill>
              </a:rPr>
              <a:t>Users will be able to directly </a:t>
            </a:r>
            <a:r>
              <a:rPr lang="en-US" b="1" dirty="0">
                <a:solidFill>
                  <a:schemeClr val="tx2"/>
                </a:solidFill>
              </a:rPr>
              <a:t>lend, borrow</a:t>
            </a:r>
            <a:r>
              <a:rPr lang="en-US" b="1" dirty="0">
                <a:solidFill>
                  <a:schemeClr val="tx1">
                    <a:lumMod val="75000"/>
                    <a:lumOff val="25000"/>
                  </a:schemeClr>
                </a:solidFill>
              </a:rPr>
              <a:t> and check </a:t>
            </a:r>
            <a:r>
              <a:rPr lang="en-US" b="1" dirty="0">
                <a:solidFill>
                  <a:schemeClr val="tx2"/>
                </a:solidFill>
              </a:rPr>
              <a:t>yield</a:t>
            </a:r>
            <a:r>
              <a:rPr lang="en-US" b="1" dirty="0">
                <a:solidFill>
                  <a:schemeClr val="tx1">
                    <a:lumMod val="75000"/>
                    <a:lumOff val="25000"/>
                  </a:schemeClr>
                </a:solidFill>
              </a:rPr>
              <a:t> percentages using the Compound API.</a:t>
            </a:r>
          </a:p>
        </p:txBody>
      </p:sp>
      <p:pic>
        <p:nvPicPr>
          <p:cNvPr id="6" name="Picture 5">
            <a:extLst>
              <a:ext uri="{FF2B5EF4-FFF2-40B4-BE49-F238E27FC236}">
                <a16:creationId xmlns:a16="http://schemas.microsoft.com/office/drawing/2014/main" id="{ADD4BFA6-194B-4260-8464-4FE9D3E247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5031" y="2001293"/>
            <a:ext cx="5725160" cy="3971290"/>
          </a:xfrm>
          <a:prstGeom prst="rect">
            <a:avLst/>
          </a:prstGeom>
          <a:noFill/>
          <a:ln>
            <a:noFill/>
          </a:ln>
        </p:spPr>
      </p:pic>
    </p:spTree>
    <p:extLst>
      <p:ext uri="{BB962C8B-B14F-4D97-AF65-F5344CB8AC3E}">
        <p14:creationId xmlns:p14="http://schemas.microsoft.com/office/powerpoint/2010/main" val="1949839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2E6F-3251-4639-8983-CF4B64716EC8}"/>
              </a:ext>
            </a:extLst>
          </p:cNvPr>
          <p:cNvSpPr>
            <a:spLocks noGrp="1"/>
          </p:cNvSpPr>
          <p:nvPr>
            <p:ph type="title"/>
          </p:nvPr>
        </p:nvSpPr>
        <p:spPr/>
        <p:txBody>
          <a:bodyPr/>
          <a:lstStyle/>
          <a:p>
            <a:r>
              <a:rPr lang="en-US" dirty="0">
                <a:solidFill>
                  <a:schemeClr val="tx2"/>
                </a:solidFill>
              </a:rPr>
              <a:t>Flow	 // Uniswap</a:t>
            </a:r>
            <a:endParaRPr lang="en-IL" dirty="0">
              <a:solidFill>
                <a:schemeClr val="tx2"/>
              </a:solidFill>
            </a:endParaRPr>
          </a:p>
        </p:txBody>
      </p:sp>
      <p:sp>
        <p:nvSpPr>
          <p:cNvPr id="8" name="TextBox 7">
            <a:extLst>
              <a:ext uri="{FF2B5EF4-FFF2-40B4-BE49-F238E27FC236}">
                <a16:creationId xmlns:a16="http://schemas.microsoft.com/office/drawing/2014/main" id="{D06D8BD7-273D-4DBA-ADC6-0E139ED5370C}"/>
              </a:ext>
            </a:extLst>
          </p:cNvPr>
          <p:cNvSpPr txBox="1"/>
          <p:nvPr/>
        </p:nvSpPr>
        <p:spPr>
          <a:xfrm>
            <a:off x="8214030" y="1881351"/>
            <a:ext cx="2695905" cy="1200329"/>
          </a:xfrm>
          <a:prstGeom prst="rect">
            <a:avLst/>
          </a:prstGeom>
          <a:noFill/>
        </p:spPr>
        <p:txBody>
          <a:bodyPr wrap="square" rtlCol="0">
            <a:spAutoFit/>
          </a:bodyPr>
          <a:lstStyle/>
          <a:p>
            <a:r>
              <a:rPr lang="en-US" b="1" dirty="0">
                <a:solidFill>
                  <a:schemeClr val="tx1">
                    <a:lumMod val="75000"/>
                    <a:lumOff val="25000"/>
                  </a:schemeClr>
                </a:solidFill>
              </a:rPr>
              <a:t>Users will be able to directly </a:t>
            </a:r>
            <a:r>
              <a:rPr lang="en-US" b="1" dirty="0">
                <a:solidFill>
                  <a:schemeClr val="tx2"/>
                </a:solidFill>
              </a:rPr>
              <a:t>exchange</a:t>
            </a:r>
            <a:r>
              <a:rPr lang="en-US" b="1" dirty="0">
                <a:solidFill>
                  <a:schemeClr val="tx1">
                    <a:lumMod val="75000"/>
                    <a:lumOff val="25000"/>
                  </a:schemeClr>
                </a:solidFill>
              </a:rPr>
              <a:t> currencies and tokens using the Uniswap API.</a:t>
            </a:r>
          </a:p>
        </p:txBody>
      </p:sp>
      <p:pic>
        <p:nvPicPr>
          <p:cNvPr id="5" name="Picture 4">
            <a:extLst>
              <a:ext uri="{FF2B5EF4-FFF2-40B4-BE49-F238E27FC236}">
                <a16:creationId xmlns:a16="http://schemas.microsoft.com/office/drawing/2014/main" id="{5CDA41C2-02C9-4B6F-B112-ED7F594920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4844" y="2244327"/>
            <a:ext cx="5725160" cy="3159760"/>
          </a:xfrm>
          <a:prstGeom prst="rect">
            <a:avLst/>
          </a:prstGeom>
          <a:noFill/>
          <a:ln>
            <a:noFill/>
          </a:ln>
        </p:spPr>
      </p:pic>
    </p:spTree>
    <p:extLst>
      <p:ext uri="{BB962C8B-B14F-4D97-AF65-F5344CB8AC3E}">
        <p14:creationId xmlns:p14="http://schemas.microsoft.com/office/powerpoint/2010/main" val="303098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6B4375-D560-47E9-8FF1-FBFCDF734F61}"/>
              </a:ext>
            </a:extLst>
          </p:cNvPr>
          <p:cNvSpPr>
            <a:spLocks noChangeAspect="1"/>
          </p:cNvSpPr>
          <p:nvPr/>
        </p:nvSpPr>
        <p:spPr>
          <a:xfrm>
            <a:off x="447817" y="2340865"/>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C9948C4C-34E1-4FA1-BE22-D2EC8A98CD8E}"/>
              </a:ext>
            </a:extLst>
          </p:cNvPr>
          <p:cNvSpPr>
            <a:spLocks noChangeAspect="1"/>
          </p:cNvSpPr>
          <p:nvPr/>
        </p:nvSpPr>
        <p:spPr>
          <a:xfrm>
            <a:off x="4254638" y="2340864"/>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50D959B4-F27B-4BC1-8AE2-AE5D5F0C16F2}"/>
              </a:ext>
            </a:extLst>
          </p:cNvPr>
          <p:cNvSpPr>
            <a:spLocks noChangeAspect="1"/>
          </p:cNvSpPr>
          <p:nvPr/>
        </p:nvSpPr>
        <p:spPr>
          <a:xfrm>
            <a:off x="8061459" y="2340863"/>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IL" dirty="0"/>
          </a:p>
        </p:txBody>
      </p:sp>
      <p:sp>
        <p:nvSpPr>
          <p:cNvPr id="2" name="Title 1">
            <a:extLst>
              <a:ext uri="{FF2B5EF4-FFF2-40B4-BE49-F238E27FC236}">
                <a16:creationId xmlns:a16="http://schemas.microsoft.com/office/drawing/2014/main" id="{6753A164-AE00-4731-8C43-88CCCFA003E1}"/>
              </a:ext>
            </a:extLst>
          </p:cNvPr>
          <p:cNvSpPr>
            <a:spLocks noGrp="1"/>
          </p:cNvSpPr>
          <p:nvPr>
            <p:ph type="title"/>
          </p:nvPr>
        </p:nvSpPr>
        <p:spPr/>
        <p:txBody>
          <a:bodyPr/>
          <a:lstStyle/>
          <a:p>
            <a:r>
              <a:rPr lang="en-US" dirty="0">
                <a:solidFill>
                  <a:schemeClr val="tx2"/>
                </a:solidFill>
              </a:rPr>
              <a:t>Verification and testing</a:t>
            </a:r>
            <a:endParaRPr lang="en-IL" dirty="0">
              <a:solidFill>
                <a:schemeClr val="tx2"/>
              </a:solidFill>
            </a:endParaRPr>
          </a:p>
        </p:txBody>
      </p:sp>
      <p:sp>
        <p:nvSpPr>
          <p:cNvPr id="7" name="TextBox 6">
            <a:extLst>
              <a:ext uri="{FF2B5EF4-FFF2-40B4-BE49-F238E27FC236}">
                <a16:creationId xmlns:a16="http://schemas.microsoft.com/office/drawing/2014/main" id="{BF99D36C-A2A9-409A-843D-3C1532F85D13}"/>
              </a:ext>
            </a:extLst>
          </p:cNvPr>
          <p:cNvSpPr txBox="1"/>
          <p:nvPr/>
        </p:nvSpPr>
        <p:spPr>
          <a:xfrm>
            <a:off x="615213" y="2413814"/>
            <a:ext cx="3347930" cy="369332"/>
          </a:xfrm>
          <a:prstGeom prst="rect">
            <a:avLst/>
          </a:prstGeom>
          <a:noFill/>
        </p:spPr>
        <p:txBody>
          <a:bodyPr wrap="square" rtlCol="0">
            <a:spAutoFit/>
          </a:bodyPr>
          <a:lstStyle/>
          <a:p>
            <a:r>
              <a:rPr lang="en-US" b="1" dirty="0">
                <a:solidFill>
                  <a:schemeClr val="tx2"/>
                </a:solidFill>
              </a:rPr>
              <a:t>Extension Level Testing</a:t>
            </a:r>
            <a:endParaRPr lang="en-IL" b="1" dirty="0">
              <a:solidFill>
                <a:schemeClr val="tx2"/>
              </a:solidFill>
            </a:endParaRPr>
          </a:p>
        </p:txBody>
      </p:sp>
      <p:sp>
        <p:nvSpPr>
          <p:cNvPr id="8" name="TextBox 7">
            <a:extLst>
              <a:ext uri="{FF2B5EF4-FFF2-40B4-BE49-F238E27FC236}">
                <a16:creationId xmlns:a16="http://schemas.microsoft.com/office/drawing/2014/main" id="{A74E28E6-128A-46CA-B0DC-57A41BE4F07B}"/>
              </a:ext>
            </a:extLst>
          </p:cNvPr>
          <p:cNvSpPr txBox="1"/>
          <p:nvPr/>
        </p:nvSpPr>
        <p:spPr>
          <a:xfrm>
            <a:off x="4422034" y="2408849"/>
            <a:ext cx="3347930" cy="369332"/>
          </a:xfrm>
          <a:prstGeom prst="rect">
            <a:avLst/>
          </a:prstGeom>
          <a:noFill/>
        </p:spPr>
        <p:txBody>
          <a:bodyPr wrap="square" rtlCol="0">
            <a:spAutoFit/>
          </a:bodyPr>
          <a:lstStyle/>
          <a:p>
            <a:r>
              <a:rPr lang="en-US" b="1" dirty="0">
                <a:solidFill>
                  <a:schemeClr val="tx2"/>
                </a:solidFill>
              </a:rPr>
              <a:t>Blockchain Level Testing</a:t>
            </a:r>
            <a:endParaRPr lang="en-IL" b="1" dirty="0">
              <a:solidFill>
                <a:schemeClr val="tx2"/>
              </a:solidFill>
            </a:endParaRPr>
          </a:p>
        </p:txBody>
      </p:sp>
      <p:sp>
        <p:nvSpPr>
          <p:cNvPr id="9" name="TextBox 8">
            <a:extLst>
              <a:ext uri="{FF2B5EF4-FFF2-40B4-BE49-F238E27FC236}">
                <a16:creationId xmlns:a16="http://schemas.microsoft.com/office/drawing/2014/main" id="{3D767DFE-9257-4553-AACF-918177488DE6}"/>
              </a:ext>
            </a:extLst>
          </p:cNvPr>
          <p:cNvSpPr txBox="1"/>
          <p:nvPr/>
        </p:nvSpPr>
        <p:spPr>
          <a:xfrm>
            <a:off x="8228854" y="2410776"/>
            <a:ext cx="3347930" cy="369332"/>
          </a:xfrm>
          <a:prstGeom prst="rect">
            <a:avLst/>
          </a:prstGeom>
          <a:noFill/>
        </p:spPr>
        <p:txBody>
          <a:bodyPr wrap="square" rtlCol="0">
            <a:spAutoFit/>
          </a:bodyPr>
          <a:lstStyle/>
          <a:p>
            <a:r>
              <a:rPr lang="en-US" b="1" dirty="0">
                <a:solidFill>
                  <a:schemeClr val="tx2"/>
                </a:solidFill>
              </a:rPr>
              <a:t>Friends and Family Testing</a:t>
            </a:r>
            <a:endParaRPr lang="en-IL" b="1" dirty="0">
              <a:solidFill>
                <a:schemeClr val="tx2"/>
              </a:solidFill>
            </a:endParaRPr>
          </a:p>
        </p:txBody>
      </p:sp>
      <p:cxnSp>
        <p:nvCxnSpPr>
          <p:cNvPr id="10" name="Straight Connector 9">
            <a:extLst>
              <a:ext uri="{FF2B5EF4-FFF2-40B4-BE49-F238E27FC236}">
                <a16:creationId xmlns:a16="http://schemas.microsoft.com/office/drawing/2014/main" id="{826BD2A7-E07B-409A-82AD-41EBB9CEE198}"/>
              </a:ext>
            </a:extLst>
          </p:cNvPr>
          <p:cNvCxnSpPr/>
          <p:nvPr/>
        </p:nvCxnSpPr>
        <p:spPr>
          <a:xfrm>
            <a:off x="445252"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E25ABD-AE4C-40C4-B165-1B73EFA92201}"/>
              </a:ext>
            </a:extLst>
          </p:cNvPr>
          <p:cNvCxnSpPr/>
          <p:nvPr/>
        </p:nvCxnSpPr>
        <p:spPr>
          <a:xfrm>
            <a:off x="4254637"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376ADE-E4E1-4A38-A129-F67DD2B6500C}"/>
              </a:ext>
            </a:extLst>
          </p:cNvPr>
          <p:cNvCxnSpPr/>
          <p:nvPr/>
        </p:nvCxnSpPr>
        <p:spPr>
          <a:xfrm>
            <a:off x="8061458" y="285883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0F9112-BC19-4B0D-8A2B-C3A6FF37A63A}"/>
              </a:ext>
            </a:extLst>
          </p:cNvPr>
          <p:cNvSpPr txBox="1"/>
          <p:nvPr/>
        </p:nvSpPr>
        <p:spPr>
          <a:xfrm>
            <a:off x="4422033" y="3023620"/>
            <a:ext cx="3347930" cy="1923604"/>
          </a:xfrm>
          <a:prstGeom prst="rect">
            <a:avLst/>
          </a:prstGeom>
          <a:noFill/>
        </p:spPr>
        <p:txBody>
          <a:bodyPr wrap="square" rtlCol="0">
            <a:spAutoFit/>
          </a:bodyPr>
          <a:lstStyle/>
          <a:p>
            <a:r>
              <a:rPr lang="en-US" sz="1700" b="1" dirty="0">
                <a:solidFill>
                  <a:schemeClr val="tx1">
                    <a:lumMod val="75000"/>
                    <a:lumOff val="25000"/>
                  </a:schemeClr>
                </a:solidFill>
              </a:rPr>
              <a:t>For backend testing, all of our API logic will run locally using </a:t>
            </a:r>
            <a:r>
              <a:rPr lang="en-US" sz="1700" b="1" dirty="0">
                <a:solidFill>
                  <a:schemeClr val="tx2"/>
                </a:solidFill>
              </a:rPr>
              <a:t>Ganache Testing Suite </a:t>
            </a:r>
            <a:r>
              <a:rPr lang="en-US" sz="1700" b="1" dirty="0">
                <a:solidFill>
                  <a:schemeClr val="tx1">
                    <a:lumMod val="75000"/>
                    <a:lumOff val="25000"/>
                  </a:schemeClr>
                </a:solidFill>
              </a:rPr>
              <a:t>as well as real decentralized testing networks such as </a:t>
            </a:r>
            <a:r>
              <a:rPr lang="en-US" sz="1700" b="1" dirty="0">
                <a:solidFill>
                  <a:schemeClr val="tx2"/>
                </a:solidFill>
              </a:rPr>
              <a:t>Ropsten TESTNET</a:t>
            </a:r>
            <a:r>
              <a:rPr lang="en-US" sz="1700" b="1" dirty="0">
                <a:solidFill>
                  <a:schemeClr val="tx1">
                    <a:lumMod val="75000"/>
                    <a:lumOff val="25000"/>
                  </a:schemeClr>
                </a:solidFill>
              </a:rPr>
              <a:t>.</a:t>
            </a:r>
          </a:p>
          <a:p>
            <a:endParaRPr lang="en-US" sz="1700" b="1" dirty="0">
              <a:solidFill>
                <a:schemeClr val="tx1">
                  <a:lumMod val="75000"/>
                  <a:lumOff val="25000"/>
                </a:schemeClr>
              </a:solidFill>
            </a:endParaRPr>
          </a:p>
          <a:p>
            <a:r>
              <a:rPr lang="en-US" sz="1700" b="1" dirty="0">
                <a:solidFill>
                  <a:schemeClr val="tx1">
                    <a:lumMod val="75000"/>
                    <a:lumOff val="25000"/>
                  </a:schemeClr>
                </a:solidFill>
              </a:rPr>
              <a:t>Few of the tests:</a:t>
            </a:r>
            <a:endParaRPr lang="en-IL" sz="1700" b="1" dirty="0">
              <a:solidFill>
                <a:schemeClr val="tx1">
                  <a:lumMod val="75000"/>
                  <a:lumOff val="25000"/>
                </a:schemeClr>
              </a:solidFill>
            </a:endParaRPr>
          </a:p>
        </p:txBody>
      </p:sp>
      <p:sp>
        <p:nvSpPr>
          <p:cNvPr id="14" name="TextBox 13">
            <a:extLst>
              <a:ext uri="{FF2B5EF4-FFF2-40B4-BE49-F238E27FC236}">
                <a16:creationId xmlns:a16="http://schemas.microsoft.com/office/drawing/2014/main" id="{0028231B-9E87-44A2-855B-9E4CDD6492E4}"/>
              </a:ext>
            </a:extLst>
          </p:cNvPr>
          <p:cNvSpPr txBox="1"/>
          <p:nvPr/>
        </p:nvSpPr>
        <p:spPr>
          <a:xfrm>
            <a:off x="615213" y="3023620"/>
            <a:ext cx="3347930" cy="1661993"/>
          </a:xfrm>
          <a:prstGeom prst="rect">
            <a:avLst/>
          </a:prstGeom>
          <a:noFill/>
        </p:spPr>
        <p:txBody>
          <a:bodyPr wrap="square" rtlCol="0">
            <a:spAutoFit/>
          </a:bodyPr>
          <a:lstStyle/>
          <a:p>
            <a:r>
              <a:rPr lang="en-US" sz="1700" b="1" dirty="0">
                <a:solidFill>
                  <a:schemeClr val="tx1">
                    <a:lumMod val="75000"/>
                    <a:lumOff val="25000"/>
                  </a:schemeClr>
                </a:solidFill>
              </a:rPr>
              <a:t>For frontend testing, we plan on writing unit tests using JavaScript-based testing framework such as </a:t>
            </a:r>
            <a:r>
              <a:rPr lang="en-US" sz="1700" b="1" dirty="0">
                <a:solidFill>
                  <a:schemeClr val="tx2"/>
                </a:solidFill>
              </a:rPr>
              <a:t>Jest </a:t>
            </a:r>
            <a:r>
              <a:rPr lang="en-US" sz="1700" b="1" dirty="0">
                <a:solidFill>
                  <a:schemeClr val="tx1">
                    <a:lumMod val="75000"/>
                    <a:lumOff val="25000"/>
                  </a:schemeClr>
                </a:solidFill>
              </a:rPr>
              <a:t>or </a:t>
            </a:r>
            <a:r>
              <a:rPr lang="en-US" sz="1700" b="1" dirty="0">
                <a:solidFill>
                  <a:schemeClr val="tx2"/>
                </a:solidFill>
              </a:rPr>
              <a:t>Cypress</a:t>
            </a:r>
            <a:r>
              <a:rPr lang="en-US" sz="1700" b="1" dirty="0">
                <a:solidFill>
                  <a:schemeClr val="tx1">
                    <a:lumMod val="75000"/>
                    <a:lumOff val="25000"/>
                  </a:schemeClr>
                </a:solidFill>
              </a:rPr>
              <a:t>.</a:t>
            </a:r>
          </a:p>
          <a:p>
            <a:endParaRPr lang="en-US" sz="1700" b="1" dirty="0">
              <a:solidFill>
                <a:schemeClr val="tx1">
                  <a:lumMod val="75000"/>
                  <a:lumOff val="25000"/>
                </a:schemeClr>
              </a:solidFill>
            </a:endParaRPr>
          </a:p>
          <a:p>
            <a:r>
              <a:rPr lang="en-US" sz="1700" b="1" dirty="0">
                <a:solidFill>
                  <a:schemeClr val="tx1">
                    <a:lumMod val="75000"/>
                    <a:lumOff val="25000"/>
                  </a:schemeClr>
                </a:solidFill>
              </a:rPr>
              <a:t>Few of the tests:</a:t>
            </a:r>
            <a:endParaRPr lang="en-IL" sz="1700" b="1" dirty="0">
              <a:solidFill>
                <a:schemeClr val="tx1">
                  <a:lumMod val="75000"/>
                  <a:lumOff val="25000"/>
                </a:schemeClr>
              </a:solidFill>
            </a:endParaRPr>
          </a:p>
        </p:txBody>
      </p:sp>
      <p:pic>
        <p:nvPicPr>
          <p:cNvPr id="8194" name="Picture 2" descr="Jest | Vecta Symbols">
            <a:extLst>
              <a:ext uri="{FF2B5EF4-FFF2-40B4-BE49-F238E27FC236}">
                <a16:creationId xmlns:a16="http://schemas.microsoft.com/office/drawing/2014/main" id="{15DB7359-C33B-41AE-9D4C-3E691B5DC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13" y="5975166"/>
            <a:ext cx="679001" cy="3279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JavaScript End to End Testing Framework | cypress.io">
            <a:extLst>
              <a:ext uri="{FF2B5EF4-FFF2-40B4-BE49-F238E27FC236}">
                <a16:creationId xmlns:a16="http://schemas.microsoft.com/office/drawing/2014/main" id="{92BD99FE-40A2-41EE-B2A7-86209819F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312" y="5909301"/>
            <a:ext cx="942203" cy="4930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3C5D793-5474-4A69-8F2E-F138EE5A73B0}"/>
              </a:ext>
            </a:extLst>
          </p:cNvPr>
          <p:cNvSpPr txBox="1"/>
          <p:nvPr/>
        </p:nvSpPr>
        <p:spPr>
          <a:xfrm>
            <a:off x="669033" y="4776709"/>
            <a:ext cx="1938452"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Mnemonic Verification </a:t>
            </a:r>
            <a:endParaRPr lang="en-IL" sz="1400"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CBD2435D-7C46-4344-AB4D-B038C6E06CFE}"/>
              </a:ext>
            </a:extLst>
          </p:cNvPr>
          <p:cNvSpPr txBox="1"/>
          <p:nvPr/>
        </p:nvSpPr>
        <p:spPr>
          <a:xfrm>
            <a:off x="1824934" y="5233871"/>
            <a:ext cx="1016957"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Encryption</a:t>
            </a:r>
            <a:endParaRPr lang="en-IL" sz="1400" b="1" dirty="0">
              <a:solidFill>
                <a:schemeClr val="tx1">
                  <a:lumMod val="75000"/>
                  <a:lumOff val="25000"/>
                </a:schemeClr>
              </a:solidFill>
            </a:endParaRPr>
          </a:p>
        </p:txBody>
      </p:sp>
      <p:sp>
        <p:nvSpPr>
          <p:cNvPr id="21" name="TextBox 20">
            <a:extLst>
              <a:ext uri="{FF2B5EF4-FFF2-40B4-BE49-F238E27FC236}">
                <a16:creationId xmlns:a16="http://schemas.microsoft.com/office/drawing/2014/main" id="{FC2BCFA8-8EF5-4F2A-8170-8C06FC867F88}"/>
              </a:ext>
            </a:extLst>
          </p:cNvPr>
          <p:cNvSpPr txBox="1"/>
          <p:nvPr/>
        </p:nvSpPr>
        <p:spPr>
          <a:xfrm>
            <a:off x="669033" y="5227011"/>
            <a:ext cx="1031803"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Decryption</a:t>
            </a:r>
            <a:endParaRPr lang="en-IL" sz="1400" b="1" dirty="0">
              <a:solidFill>
                <a:schemeClr val="tx1">
                  <a:lumMod val="75000"/>
                  <a:lumOff val="25000"/>
                </a:schemeClr>
              </a:solidFill>
            </a:endParaRPr>
          </a:p>
        </p:txBody>
      </p:sp>
      <p:sp>
        <p:nvSpPr>
          <p:cNvPr id="22" name="TextBox 21">
            <a:extLst>
              <a:ext uri="{FF2B5EF4-FFF2-40B4-BE49-F238E27FC236}">
                <a16:creationId xmlns:a16="http://schemas.microsoft.com/office/drawing/2014/main" id="{7B04A13B-7FC2-4C80-8D61-3C103DEE9A44}"/>
              </a:ext>
            </a:extLst>
          </p:cNvPr>
          <p:cNvSpPr txBox="1"/>
          <p:nvPr/>
        </p:nvSpPr>
        <p:spPr>
          <a:xfrm>
            <a:off x="2731583" y="4776708"/>
            <a:ext cx="1147532"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Verifications</a:t>
            </a:r>
            <a:endParaRPr lang="en-IL" sz="1400" b="1" dirty="0">
              <a:solidFill>
                <a:schemeClr val="tx1">
                  <a:lumMod val="75000"/>
                  <a:lumOff val="25000"/>
                </a:schemeClr>
              </a:solidFill>
            </a:endParaRPr>
          </a:p>
        </p:txBody>
      </p:sp>
      <p:sp>
        <p:nvSpPr>
          <p:cNvPr id="23" name="TextBox 22">
            <a:extLst>
              <a:ext uri="{FF2B5EF4-FFF2-40B4-BE49-F238E27FC236}">
                <a16:creationId xmlns:a16="http://schemas.microsoft.com/office/drawing/2014/main" id="{9BB41E76-7327-4E97-9F48-80CFF6C166C3}"/>
              </a:ext>
            </a:extLst>
          </p:cNvPr>
          <p:cNvSpPr txBox="1"/>
          <p:nvPr/>
        </p:nvSpPr>
        <p:spPr>
          <a:xfrm>
            <a:off x="2970826" y="5233871"/>
            <a:ext cx="993205"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User Input</a:t>
            </a:r>
            <a:endParaRPr lang="en-IL" sz="1400" b="1" dirty="0">
              <a:solidFill>
                <a:schemeClr val="tx1">
                  <a:lumMod val="75000"/>
                  <a:lumOff val="25000"/>
                </a:schemeClr>
              </a:solidFill>
            </a:endParaRPr>
          </a:p>
        </p:txBody>
      </p:sp>
      <p:sp>
        <p:nvSpPr>
          <p:cNvPr id="24" name="TextBox 23">
            <a:extLst>
              <a:ext uri="{FF2B5EF4-FFF2-40B4-BE49-F238E27FC236}">
                <a16:creationId xmlns:a16="http://schemas.microsoft.com/office/drawing/2014/main" id="{C6AD9C23-E701-4DEE-8CC7-9D4DB036BB0A}"/>
              </a:ext>
            </a:extLst>
          </p:cNvPr>
          <p:cNvSpPr txBox="1"/>
          <p:nvPr/>
        </p:nvSpPr>
        <p:spPr>
          <a:xfrm>
            <a:off x="4493645" y="5049396"/>
            <a:ext cx="942201"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Signature</a:t>
            </a:r>
            <a:endParaRPr lang="en-IL" sz="1400" b="1" dirty="0">
              <a:solidFill>
                <a:schemeClr val="tx1">
                  <a:lumMod val="75000"/>
                  <a:lumOff val="25000"/>
                </a:schemeClr>
              </a:solidFill>
            </a:endParaRPr>
          </a:p>
        </p:txBody>
      </p:sp>
      <p:sp>
        <p:nvSpPr>
          <p:cNvPr id="25" name="TextBox 24">
            <a:extLst>
              <a:ext uri="{FF2B5EF4-FFF2-40B4-BE49-F238E27FC236}">
                <a16:creationId xmlns:a16="http://schemas.microsoft.com/office/drawing/2014/main" id="{B972A51D-DD0A-4837-BDB4-8D0B3D594661}"/>
              </a:ext>
            </a:extLst>
          </p:cNvPr>
          <p:cNvSpPr txBox="1"/>
          <p:nvPr/>
        </p:nvSpPr>
        <p:spPr>
          <a:xfrm>
            <a:off x="5570882" y="5049395"/>
            <a:ext cx="1870799"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Transaction Validation</a:t>
            </a:r>
            <a:endParaRPr lang="en-IL" sz="1400" b="1" dirty="0">
              <a:solidFill>
                <a:schemeClr val="tx1">
                  <a:lumMod val="75000"/>
                  <a:lumOff val="25000"/>
                </a:schemeClr>
              </a:solidFill>
            </a:endParaRPr>
          </a:p>
        </p:txBody>
      </p:sp>
      <p:sp>
        <p:nvSpPr>
          <p:cNvPr id="26" name="TextBox 25">
            <a:extLst>
              <a:ext uri="{FF2B5EF4-FFF2-40B4-BE49-F238E27FC236}">
                <a16:creationId xmlns:a16="http://schemas.microsoft.com/office/drawing/2014/main" id="{6F1CF59D-FBA4-4B48-9992-B831407F4DD9}"/>
              </a:ext>
            </a:extLst>
          </p:cNvPr>
          <p:cNvSpPr txBox="1"/>
          <p:nvPr/>
        </p:nvSpPr>
        <p:spPr>
          <a:xfrm>
            <a:off x="4493645" y="5497828"/>
            <a:ext cx="1582832"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Exchanged Values</a:t>
            </a:r>
            <a:endParaRPr lang="en-IL" sz="1400" b="1" dirty="0">
              <a:solidFill>
                <a:schemeClr val="tx1">
                  <a:lumMod val="75000"/>
                  <a:lumOff val="25000"/>
                </a:schemeClr>
              </a:solidFill>
            </a:endParaRPr>
          </a:p>
        </p:txBody>
      </p:sp>
      <p:sp>
        <p:nvSpPr>
          <p:cNvPr id="27" name="TextBox 26">
            <a:extLst>
              <a:ext uri="{FF2B5EF4-FFF2-40B4-BE49-F238E27FC236}">
                <a16:creationId xmlns:a16="http://schemas.microsoft.com/office/drawing/2014/main" id="{B3EAA7FE-68E3-4673-91A9-7B892B180DDA}"/>
              </a:ext>
            </a:extLst>
          </p:cNvPr>
          <p:cNvSpPr txBox="1"/>
          <p:nvPr/>
        </p:nvSpPr>
        <p:spPr>
          <a:xfrm>
            <a:off x="6211707" y="5490483"/>
            <a:ext cx="1057799" cy="340519"/>
          </a:xfrm>
          <a:prstGeom prst="roundRect">
            <a:avLst/>
          </a:prstGeom>
          <a:noFill/>
          <a:ln w="28575">
            <a:solidFill>
              <a:schemeClr val="bg1">
                <a:lumMod val="95000"/>
              </a:schemeClr>
            </a:solidFill>
          </a:ln>
        </p:spPr>
        <p:txBody>
          <a:bodyPr wrap="none" rtlCol="0">
            <a:spAutoFit/>
          </a:bodyPr>
          <a:lstStyle/>
          <a:p>
            <a:r>
              <a:rPr lang="en-US" sz="1400" b="1" dirty="0">
                <a:solidFill>
                  <a:schemeClr val="tx1">
                    <a:lumMod val="75000"/>
                    <a:lumOff val="25000"/>
                  </a:schemeClr>
                </a:solidFill>
              </a:rPr>
              <a:t>Yield Rates</a:t>
            </a:r>
            <a:endParaRPr lang="en-IL" sz="1400" b="1" dirty="0">
              <a:solidFill>
                <a:schemeClr val="tx1">
                  <a:lumMod val="75000"/>
                  <a:lumOff val="25000"/>
                </a:schemeClr>
              </a:solidFill>
            </a:endParaRPr>
          </a:p>
        </p:txBody>
      </p:sp>
      <p:sp>
        <p:nvSpPr>
          <p:cNvPr id="28" name="TextBox 27">
            <a:extLst>
              <a:ext uri="{FF2B5EF4-FFF2-40B4-BE49-F238E27FC236}">
                <a16:creationId xmlns:a16="http://schemas.microsoft.com/office/drawing/2014/main" id="{094A1601-936B-41BA-BC48-0D1C97F26B75}"/>
              </a:ext>
            </a:extLst>
          </p:cNvPr>
          <p:cNvSpPr txBox="1"/>
          <p:nvPr/>
        </p:nvSpPr>
        <p:spPr>
          <a:xfrm>
            <a:off x="8228854" y="3023363"/>
            <a:ext cx="3347930" cy="1138773"/>
          </a:xfrm>
          <a:prstGeom prst="rect">
            <a:avLst/>
          </a:prstGeom>
          <a:noFill/>
        </p:spPr>
        <p:txBody>
          <a:bodyPr wrap="square" rtlCol="0">
            <a:spAutoFit/>
          </a:bodyPr>
          <a:lstStyle/>
          <a:p>
            <a:r>
              <a:rPr lang="en-US" sz="1700" b="1" dirty="0">
                <a:solidFill>
                  <a:schemeClr val="tx1">
                    <a:lumMod val="75000"/>
                    <a:lumOff val="25000"/>
                  </a:schemeClr>
                </a:solidFill>
              </a:rPr>
              <a:t>If possible, we would also like to offer our extension to friends and family members to try out and give us their immediate feedback.</a:t>
            </a:r>
            <a:endParaRPr lang="en-IL" sz="1700" b="1" dirty="0">
              <a:solidFill>
                <a:schemeClr val="tx1">
                  <a:lumMod val="75000"/>
                  <a:lumOff val="25000"/>
                </a:schemeClr>
              </a:solidFill>
            </a:endParaRPr>
          </a:p>
        </p:txBody>
      </p:sp>
      <p:pic>
        <p:nvPicPr>
          <p:cNvPr id="8200" name="Picture 8" descr="Using Ganache with Remix and Metamask | by Kacharlabhargav | Medium">
            <a:extLst>
              <a:ext uri="{FF2B5EF4-FFF2-40B4-BE49-F238E27FC236}">
                <a16:creationId xmlns:a16="http://schemas.microsoft.com/office/drawing/2014/main" id="{0FA5FFC5-5EF6-4E1B-901F-419385163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645" y="5871659"/>
            <a:ext cx="974042" cy="5307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4C194FC2-94B5-4AD7-A1E2-45351C514151}"/>
              </a:ext>
            </a:extLst>
          </p:cNvPr>
          <p:cNvPicPr>
            <a:picLocks noChangeAspect="1"/>
          </p:cNvPicPr>
          <p:nvPr/>
        </p:nvPicPr>
        <p:blipFill>
          <a:blip r:embed="rId6"/>
          <a:stretch>
            <a:fillRect/>
          </a:stretch>
        </p:blipFill>
        <p:spPr>
          <a:xfrm>
            <a:off x="8743853" y="4341747"/>
            <a:ext cx="2527086" cy="1895315"/>
          </a:xfrm>
          <a:prstGeom prst="rect">
            <a:avLst/>
          </a:prstGeom>
        </p:spPr>
      </p:pic>
    </p:spTree>
    <p:extLst>
      <p:ext uri="{BB962C8B-B14F-4D97-AF65-F5344CB8AC3E}">
        <p14:creationId xmlns:p14="http://schemas.microsoft.com/office/powerpoint/2010/main" val="12596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94"/>
                                        </p:tgtEl>
                                        <p:attrNameLst>
                                          <p:attrName>style.visibility</p:attrName>
                                        </p:attrNameLst>
                                      </p:cBhvr>
                                      <p:to>
                                        <p:strVal val="visible"/>
                                      </p:to>
                                    </p:set>
                                    <p:animEffect transition="in" filter="fade">
                                      <p:cBhvr>
                                        <p:cTn id="27" dur="1000"/>
                                        <p:tgtEl>
                                          <p:spTgt spid="8194"/>
                                        </p:tgtEl>
                                      </p:cBhvr>
                                    </p:animEffect>
                                    <p:anim calcmode="lin" valueType="num">
                                      <p:cBhvr>
                                        <p:cTn id="28" dur="1000" fill="hold"/>
                                        <p:tgtEl>
                                          <p:spTgt spid="8194"/>
                                        </p:tgtEl>
                                        <p:attrNameLst>
                                          <p:attrName>ppt_x</p:attrName>
                                        </p:attrNameLst>
                                      </p:cBhvr>
                                      <p:tavLst>
                                        <p:tav tm="0">
                                          <p:val>
                                            <p:strVal val="#ppt_x"/>
                                          </p:val>
                                        </p:tav>
                                        <p:tav tm="100000">
                                          <p:val>
                                            <p:strVal val="#ppt_x"/>
                                          </p:val>
                                        </p:tav>
                                      </p:tavLst>
                                    </p:anim>
                                    <p:anim calcmode="lin" valueType="num">
                                      <p:cBhvr>
                                        <p:cTn id="29" dur="1000" fill="hold"/>
                                        <p:tgtEl>
                                          <p:spTgt spid="819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96"/>
                                        </p:tgtEl>
                                        <p:attrNameLst>
                                          <p:attrName>style.visibility</p:attrName>
                                        </p:attrNameLst>
                                      </p:cBhvr>
                                      <p:to>
                                        <p:strVal val="visible"/>
                                      </p:to>
                                    </p:set>
                                    <p:animEffect transition="in" filter="fade">
                                      <p:cBhvr>
                                        <p:cTn id="32" dur="1000"/>
                                        <p:tgtEl>
                                          <p:spTgt spid="8196"/>
                                        </p:tgtEl>
                                      </p:cBhvr>
                                    </p:animEffect>
                                    <p:anim calcmode="lin" valueType="num">
                                      <p:cBhvr>
                                        <p:cTn id="33" dur="1000" fill="hold"/>
                                        <p:tgtEl>
                                          <p:spTgt spid="8196"/>
                                        </p:tgtEl>
                                        <p:attrNameLst>
                                          <p:attrName>ppt_x</p:attrName>
                                        </p:attrNameLst>
                                      </p:cBhvr>
                                      <p:tavLst>
                                        <p:tav tm="0">
                                          <p:val>
                                            <p:strVal val="#ppt_x"/>
                                          </p:val>
                                        </p:tav>
                                        <p:tav tm="100000">
                                          <p:val>
                                            <p:strVal val="#ppt_x"/>
                                          </p:val>
                                        </p:tav>
                                      </p:tavLst>
                                    </p:anim>
                                    <p:anim calcmode="lin" valueType="num">
                                      <p:cBhvr>
                                        <p:cTn id="34" dur="1000" fill="hold"/>
                                        <p:tgtEl>
                                          <p:spTgt spid="819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2"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anim calcmode="lin" valueType="num">
                                      <p:cBhvr>
                                        <p:cTn id="79" dur="1000" fill="hold"/>
                                        <p:tgtEl>
                                          <p:spTgt spid="13"/>
                                        </p:tgtEl>
                                        <p:attrNameLst>
                                          <p:attrName>ppt_x</p:attrName>
                                        </p:attrNameLst>
                                      </p:cBhvr>
                                      <p:tavLst>
                                        <p:tav tm="0">
                                          <p:val>
                                            <p:strVal val="#ppt_x"/>
                                          </p:val>
                                        </p:tav>
                                        <p:tav tm="100000">
                                          <p:val>
                                            <p:strVal val="#ppt_x"/>
                                          </p:val>
                                        </p:tav>
                                      </p:tavLst>
                                    </p:anim>
                                    <p:anim calcmode="lin" valueType="num">
                                      <p:cBhvr>
                                        <p:cTn id="80" dur="1000" fill="hold"/>
                                        <p:tgtEl>
                                          <p:spTgt spid="1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anim calcmode="lin" valueType="num">
                                      <p:cBhvr>
                                        <p:cTn id="84" dur="1000" fill="hold"/>
                                        <p:tgtEl>
                                          <p:spTgt spid="24"/>
                                        </p:tgtEl>
                                        <p:attrNameLst>
                                          <p:attrName>ppt_x</p:attrName>
                                        </p:attrNameLst>
                                      </p:cBhvr>
                                      <p:tavLst>
                                        <p:tav tm="0">
                                          <p:val>
                                            <p:strVal val="#ppt_x"/>
                                          </p:val>
                                        </p:tav>
                                        <p:tav tm="100000">
                                          <p:val>
                                            <p:strVal val="#ppt_x"/>
                                          </p:val>
                                        </p:tav>
                                      </p:tavLst>
                                    </p:anim>
                                    <p:anim calcmode="lin" valueType="num">
                                      <p:cBhvr>
                                        <p:cTn id="85" dur="1000" fill="hold"/>
                                        <p:tgtEl>
                                          <p:spTgt spid="2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1000" fill="hold"/>
                                        <p:tgtEl>
                                          <p:spTgt spid="27"/>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8200"/>
                                        </p:tgtEl>
                                        <p:attrNameLst>
                                          <p:attrName>style.visibility</p:attrName>
                                        </p:attrNameLst>
                                      </p:cBhvr>
                                      <p:to>
                                        <p:strVal val="visible"/>
                                      </p:to>
                                    </p:set>
                                    <p:animEffect transition="in" filter="fade">
                                      <p:cBhvr>
                                        <p:cTn id="103" dur="1000"/>
                                        <p:tgtEl>
                                          <p:spTgt spid="8200"/>
                                        </p:tgtEl>
                                      </p:cBhvr>
                                    </p:animEffect>
                                    <p:anim calcmode="lin" valueType="num">
                                      <p:cBhvr>
                                        <p:cTn id="104" dur="1000" fill="hold"/>
                                        <p:tgtEl>
                                          <p:spTgt spid="8200"/>
                                        </p:tgtEl>
                                        <p:attrNameLst>
                                          <p:attrName>ppt_x</p:attrName>
                                        </p:attrNameLst>
                                      </p:cBhvr>
                                      <p:tavLst>
                                        <p:tav tm="0">
                                          <p:val>
                                            <p:strVal val="#ppt_x"/>
                                          </p:val>
                                        </p:tav>
                                        <p:tav tm="100000">
                                          <p:val>
                                            <p:strVal val="#ppt_x"/>
                                          </p:val>
                                        </p:tav>
                                      </p:tavLst>
                                    </p:anim>
                                    <p:anim calcmode="lin" valueType="num">
                                      <p:cBhvr>
                                        <p:cTn id="105" dur="1000" fill="hold"/>
                                        <p:tgtEl>
                                          <p:spTgt spid="8200"/>
                                        </p:tgtEl>
                                        <p:attrNameLst>
                                          <p:attrName>ppt_y</p:attrName>
                                        </p:attrNameLst>
                                      </p:cBhvr>
                                      <p:tavLst>
                                        <p:tav tm="0">
                                          <p:val>
                                            <p:strVal val="#ppt_y+.1"/>
                                          </p:val>
                                        </p:tav>
                                        <p:tav tm="100000">
                                          <p:val>
                                            <p:strVal val="#ppt_y"/>
                                          </p:val>
                                        </p:tav>
                                      </p:tavLst>
                                    </p:anim>
                                  </p:childTnLst>
                                </p:cTn>
                              </p:par>
                            </p:childTnLst>
                          </p:cTn>
                        </p:par>
                        <p:par>
                          <p:cTn id="106" fill="hold">
                            <p:stCondLst>
                              <p:cond delay="2000"/>
                            </p:stCondLst>
                            <p:childTnLst>
                              <p:par>
                                <p:cTn id="107" presetID="42" presetClass="entr" presetSubtype="0" fill="hold" grpId="0" nodeType="after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1000"/>
                                        <p:tgtEl>
                                          <p:spTgt spid="6"/>
                                        </p:tgtEl>
                                      </p:cBhvr>
                                    </p:animEffect>
                                    <p:anim calcmode="lin" valueType="num">
                                      <p:cBhvr>
                                        <p:cTn id="110" dur="1000" fill="hold"/>
                                        <p:tgtEl>
                                          <p:spTgt spid="6"/>
                                        </p:tgtEl>
                                        <p:attrNameLst>
                                          <p:attrName>ppt_x</p:attrName>
                                        </p:attrNameLst>
                                      </p:cBhvr>
                                      <p:tavLst>
                                        <p:tav tm="0">
                                          <p:val>
                                            <p:strVal val="#ppt_x"/>
                                          </p:val>
                                        </p:tav>
                                        <p:tav tm="100000">
                                          <p:val>
                                            <p:strVal val="#ppt_x"/>
                                          </p:val>
                                        </p:tav>
                                      </p:tavLst>
                                    </p:anim>
                                    <p:anim calcmode="lin" valueType="num">
                                      <p:cBhvr>
                                        <p:cTn id="111" dur="1000" fill="hold"/>
                                        <p:tgtEl>
                                          <p:spTgt spid="6"/>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fade">
                                      <p:cBhvr>
                                        <p:cTn id="114" dur="1000"/>
                                        <p:tgtEl>
                                          <p:spTgt spid="9"/>
                                        </p:tgtEl>
                                      </p:cBhvr>
                                    </p:animEffect>
                                    <p:anim calcmode="lin" valueType="num">
                                      <p:cBhvr>
                                        <p:cTn id="115" dur="1000" fill="hold"/>
                                        <p:tgtEl>
                                          <p:spTgt spid="9"/>
                                        </p:tgtEl>
                                        <p:attrNameLst>
                                          <p:attrName>ppt_x</p:attrName>
                                        </p:attrNameLst>
                                      </p:cBhvr>
                                      <p:tavLst>
                                        <p:tav tm="0">
                                          <p:val>
                                            <p:strVal val="#ppt_x"/>
                                          </p:val>
                                        </p:tav>
                                        <p:tav tm="100000">
                                          <p:val>
                                            <p:strVal val="#ppt_x"/>
                                          </p:val>
                                        </p:tav>
                                      </p:tavLst>
                                    </p:anim>
                                    <p:anim calcmode="lin" valueType="num">
                                      <p:cBhvr>
                                        <p:cTn id="116" dur="1000" fill="hold"/>
                                        <p:tgtEl>
                                          <p:spTgt spid="9"/>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1000"/>
                                        <p:tgtEl>
                                          <p:spTgt spid="12"/>
                                        </p:tgtEl>
                                      </p:cBhvr>
                                    </p:animEffect>
                                    <p:anim calcmode="lin" valueType="num">
                                      <p:cBhvr>
                                        <p:cTn id="120" dur="1000" fill="hold"/>
                                        <p:tgtEl>
                                          <p:spTgt spid="12"/>
                                        </p:tgtEl>
                                        <p:attrNameLst>
                                          <p:attrName>ppt_x</p:attrName>
                                        </p:attrNameLst>
                                      </p:cBhvr>
                                      <p:tavLst>
                                        <p:tav tm="0">
                                          <p:val>
                                            <p:strVal val="#ppt_x"/>
                                          </p:val>
                                        </p:tav>
                                        <p:tav tm="100000">
                                          <p:val>
                                            <p:strVal val="#ppt_x"/>
                                          </p:val>
                                        </p:tav>
                                      </p:tavLst>
                                    </p:anim>
                                    <p:anim calcmode="lin" valueType="num">
                                      <p:cBhvr>
                                        <p:cTn id="121" dur="1000" fill="hold"/>
                                        <p:tgtEl>
                                          <p:spTgt spid="12"/>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1000"/>
                                        <p:tgtEl>
                                          <p:spTgt spid="30"/>
                                        </p:tgtEl>
                                      </p:cBhvr>
                                    </p:animEffect>
                                    <p:anim calcmode="lin" valueType="num">
                                      <p:cBhvr>
                                        <p:cTn id="130" dur="1000" fill="hold"/>
                                        <p:tgtEl>
                                          <p:spTgt spid="30"/>
                                        </p:tgtEl>
                                        <p:attrNameLst>
                                          <p:attrName>ppt_x</p:attrName>
                                        </p:attrNameLst>
                                      </p:cBhvr>
                                      <p:tavLst>
                                        <p:tav tm="0">
                                          <p:val>
                                            <p:strVal val="#ppt_x"/>
                                          </p:val>
                                        </p:tav>
                                        <p:tav tm="100000">
                                          <p:val>
                                            <p:strVal val="#ppt_x"/>
                                          </p:val>
                                        </p:tav>
                                      </p:tavLst>
                                    </p:anim>
                                    <p:anim calcmode="lin" valueType="num">
                                      <p:cBhvr>
                                        <p:cTn id="1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3" grpId="0"/>
      <p:bldP spid="14"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D048-7A45-4B53-84FE-37515B631428}"/>
              </a:ext>
            </a:extLst>
          </p:cNvPr>
          <p:cNvSpPr>
            <a:spLocks noGrp="1"/>
          </p:cNvSpPr>
          <p:nvPr>
            <p:ph type="title"/>
          </p:nvPr>
        </p:nvSpPr>
        <p:spPr/>
        <p:txBody>
          <a:bodyPr/>
          <a:lstStyle/>
          <a:p>
            <a:r>
              <a:rPr lang="en-US" dirty="0">
                <a:solidFill>
                  <a:schemeClr val="tx2"/>
                </a:solidFill>
              </a:rPr>
              <a:t>Challenges</a:t>
            </a:r>
            <a:endParaRPr lang="en-IL" dirty="0">
              <a:solidFill>
                <a:schemeClr val="tx2"/>
              </a:solidFill>
            </a:endParaRPr>
          </a:p>
        </p:txBody>
      </p:sp>
      <p:sp>
        <p:nvSpPr>
          <p:cNvPr id="3" name="Content Placeholder 2">
            <a:extLst>
              <a:ext uri="{FF2B5EF4-FFF2-40B4-BE49-F238E27FC236}">
                <a16:creationId xmlns:a16="http://schemas.microsoft.com/office/drawing/2014/main" id="{E51CF271-7066-4714-8F25-2E6C66599886}"/>
              </a:ext>
            </a:extLst>
          </p:cNvPr>
          <p:cNvSpPr>
            <a:spLocks noGrp="1"/>
          </p:cNvSpPr>
          <p:nvPr>
            <p:ph idx="1"/>
          </p:nvPr>
        </p:nvSpPr>
        <p:spPr>
          <a:xfrm>
            <a:off x="581192" y="2340864"/>
            <a:ext cx="5514808" cy="3634486"/>
          </a:xfrm>
        </p:spPr>
        <p:txBody>
          <a:bodyPr/>
          <a:lstStyle/>
          <a:p>
            <a:pPr marL="0" indent="0">
              <a:buNone/>
            </a:pPr>
            <a:r>
              <a:rPr lang="en-US" b="1" dirty="0"/>
              <a:t>We expect to face number of challenges, especially in the ever-evolving and experimental Blockchain sphere, among few others:</a:t>
            </a:r>
          </a:p>
          <a:p>
            <a:pPr marL="0" indent="0">
              <a:buNone/>
            </a:pPr>
            <a:endParaRPr lang="en-US" b="1" dirty="0"/>
          </a:p>
          <a:p>
            <a:r>
              <a:rPr lang="en-US" b="1" dirty="0"/>
              <a:t>Blockchain is a new and massive field – big learning curve</a:t>
            </a:r>
          </a:p>
          <a:p>
            <a:r>
              <a:rPr lang="en-US" b="1" dirty="0"/>
              <a:t>Learning different APIs, making sure they’re up-to-date</a:t>
            </a:r>
          </a:p>
          <a:p>
            <a:r>
              <a:rPr lang="en-US" b="1" dirty="0"/>
              <a:t>Implementation in JavaScript and React</a:t>
            </a:r>
          </a:p>
          <a:p>
            <a:r>
              <a:rPr lang="en-US" b="1" dirty="0"/>
              <a:t>Using UX concepts correctly</a:t>
            </a:r>
          </a:p>
        </p:txBody>
      </p:sp>
    </p:spTree>
    <p:extLst>
      <p:ext uri="{BB962C8B-B14F-4D97-AF65-F5344CB8AC3E}">
        <p14:creationId xmlns:p14="http://schemas.microsoft.com/office/powerpoint/2010/main" val="53322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686AE-D1DC-4823-8C23-E2E268687384}"/>
              </a:ext>
            </a:extLst>
          </p:cNvPr>
          <p:cNvSpPr>
            <a:spLocks noGrp="1"/>
          </p:cNvSpPr>
          <p:nvPr>
            <p:ph type="title"/>
          </p:nvPr>
        </p:nvSpPr>
        <p:spPr/>
        <p:txBody>
          <a:bodyPr/>
          <a:lstStyle/>
          <a:p>
            <a:r>
              <a:rPr lang="en-US" dirty="0"/>
              <a:t>Thank you for listening.</a:t>
            </a:r>
            <a:br>
              <a:rPr lang="en-US" dirty="0"/>
            </a:br>
            <a:r>
              <a:rPr lang="en-US" dirty="0">
                <a:solidFill>
                  <a:schemeClr val="tx2"/>
                </a:solidFill>
              </a:rPr>
              <a:t>Questions?</a:t>
            </a:r>
            <a:endParaRPr lang="en-IL" dirty="0">
              <a:solidFill>
                <a:schemeClr val="tx2"/>
              </a:solidFill>
            </a:endParaRPr>
          </a:p>
        </p:txBody>
      </p:sp>
      <p:pic>
        <p:nvPicPr>
          <p:cNvPr id="5" name="Picture 4">
            <a:extLst>
              <a:ext uri="{FF2B5EF4-FFF2-40B4-BE49-F238E27FC236}">
                <a16:creationId xmlns:a16="http://schemas.microsoft.com/office/drawing/2014/main" id="{6FA882F0-7F6B-478F-BEAC-D58563FB4B4F}"/>
              </a:ext>
            </a:extLst>
          </p:cNvPr>
          <p:cNvPicPr>
            <a:picLocks noChangeAspect="1"/>
          </p:cNvPicPr>
          <p:nvPr/>
        </p:nvPicPr>
        <p:blipFill>
          <a:blip r:embed="rId2"/>
          <a:stretch>
            <a:fillRect/>
          </a:stretch>
        </p:blipFill>
        <p:spPr>
          <a:xfrm>
            <a:off x="6673361" y="2719021"/>
            <a:ext cx="5518639" cy="4138979"/>
          </a:xfrm>
          <a:prstGeom prst="rect">
            <a:avLst/>
          </a:prstGeom>
        </p:spPr>
      </p:pic>
    </p:spTree>
    <p:extLst>
      <p:ext uri="{BB962C8B-B14F-4D97-AF65-F5344CB8AC3E}">
        <p14:creationId xmlns:p14="http://schemas.microsoft.com/office/powerpoint/2010/main" val="38515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DB21-DC54-4192-81B7-95F125397F71}"/>
              </a:ext>
            </a:extLst>
          </p:cNvPr>
          <p:cNvSpPr>
            <a:spLocks noGrp="1"/>
          </p:cNvSpPr>
          <p:nvPr>
            <p:ph type="title"/>
          </p:nvPr>
        </p:nvSpPr>
        <p:spPr/>
        <p:txBody>
          <a:bodyPr anchor="b"/>
          <a:lstStyle/>
          <a:p>
            <a:r>
              <a:rPr lang="en-US" dirty="0">
                <a:solidFill>
                  <a:schemeClr val="tx2"/>
                </a:solidFill>
              </a:rPr>
              <a:t>Centralized Systems</a:t>
            </a:r>
            <a:endParaRPr lang="en-IL" dirty="0">
              <a:solidFill>
                <a:schemeClr val="tx2"/>
              </a:solidFill>
            </a:endParaRPr>
          </a:p>
        </p:txBody>
      </p:sp>
      <p:sp>
        <p:nvSpPr>
          <p:cNvPr id="3" name="Content Placeholder 2">
            <a:extLst>
              <a:ext uri="{FF2B5EF4-FFF2-40B4-BE49-F238E27FC236}">
                <a16:creationId xmlns:a16="http://schemas.microsoft.com/office/drawing/2014/main" id="{A6FC9E06-EEC7-42B7-9639-E00A9E6380AE}"/>
              </a:ext>
            </a:extLst>
          </p:cNvPr>
          <p:cNvSpPr>
            <a:spLocks noGrp="1"/>
          </p:cNvSpPr>
          <p:nvPr>
            <p:ph idx="1"/>
          </p:nvPr>
        </p:nvSpPr>
        <p:spPr>
          <a:xfrm>
            <a:off x="581193" y="2340864"/>
            <a:ext cx="6048208" cy="3634486"/>
          </a:xfrm>
        </p:spPr>
        <p:txBody>
          <a:bodyPr anchor="t"/>
          <a:lstStyle/>
          <a:p>
            <a:pPr marL="0" indent="0">
              <a:buNone/>
            </a:pPr>
            <a:r>
              <a:rPr lang="en-US" b="1" dirty="0"/>
              <a:t>Most systems and services today are centralized. All data is stored in one object, and you must interact exclusively with this object to get the information you need. Being an easy target for potential hackers, updating a centralized system will stop the entire system, and shutting down at a centralized facility means no information is available.</a:t>
            </a:r>
          </a:p>
          <a:p>
            <a:pPr marL="0" indent="0">
              <a:buNone/>
            </a:pPr>
            <a:endParaRPr lang="en-US" b="1" dirty="0"/>
          </a:p>
          <a:p>
            <a:pPr marL="0" indent="0">
              <a:buNone/>
            </a:pPr>
            <a:r>
              <a:rPr lang="en-US" b="1" dirty="0"/>
              <a:t>For example: banks, insurances, the stock market</a:t>
            </a:r>
            <a:endParaRPr lang="en-IL" b="1" dirty="0"/>
          </a:p>
        </p:txBody>
      </p:sp>
      <p:sp>
        <p:nvSpPr>
          <p:cNvPr id="12" name="TextBox 11">
            <a:extLst>
              <a:ext uri="{FF2B5EF4-FFF2-40B4-BE49-F238E27FC236}">
                <a16:creationId xmlns:a16="http://schemas.microsoft.com/office/drawing/2014/main" id="{8947CFAC-51FC-477F-95A2-A442BCE707B9}"/>
              </a:ext>
            </a:extLst>
          </p:cNvPr>
          <p:cNvSpPr txBox="1"/>
          <p:nvPr/>
        </p:nvSpPr>
        <p:spPr>
          <a:xfrm>
            <a:off x="581192" y="702156"/>
            <a:ext cx="11029616" cy="276999"/>
          </a:xfrm>
          <a:prstGeom prst="rect">
            <a:avLst/>
          </a:prstGeom>
          <a:noFill/>
        </p:spPr>
        <p:txBody>
          <a:bodyPr wrap="square" rtlCol="0">
            <a:spAutoFit/>
          </a:bodyPr>
          <a:lstStyle/>
          <a:p>
            <a:r>
              <a:rPr lang="en-US" sz="1200" b="1" dirty="0">
                <a:solidFill>
                  <a:schemeClr val="tx2"/>
                </a:solidFill>
                <a:latin typeface="Arial" panose="020B0604020202020204" pitchFamily="34" charset="0"/>
                <a:cs typeface="Arial" panose="020B0604020202020204" pitchFamily="34" charset="0"/>
              </a:rPr>
              <a:t>Centralized Systems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Decentralization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Blockchain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9218" name="Picture 2" descr="Client–server model - Wikipedia">
            <a:extLst>
              <a:ext uri="{FF2B5EF4-FFF2-40B4-BE49-F238E27FC236}">
                <a16:creationId xmlns:a16="http://schemas.microsoft.com/office/drawing/2014/main" id="{89933022-43E6-46C2-93A9-C4FC7B839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257" y="2116644"/>
            <a:ext cx="3903446" cy="234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DB21-DC54-4192-81B7-95F125397F71}"/>
              </a:ext>
            </a:extLst>
          </p:cNvPr>
          <p:cNvSpPr>
            <a:spLocks noGrp="1"/>
          </p:cNvSpPr>
          <p:nvPr>
            <p:ph type="title"/>
          </p:nvPr>
        </p:nvSpPr>
        <p:spPr/>
        <p:txBody>
          <a:bodyPr anchor="b"/>
          <a:lstStyle/>
          <a:p>
            <a:r>
              <a:rPr lang="en-US" dirty="0">
                <a:solidFill>
                  <a:schemeClr val="tx2"/>
                </a:solidFill>
              </a:rPr>
              <a:t>Decentralization</a:t>
            </a:r>
            <a:endParaRPr lang="en-IL" dirty="0">
              <a:solidFill>
                <a:schemeClr val="tx2"/>
              </a:solidFill>
            </a:endParaRPr>
          </a:p>
        </p:txBody>
      </p:sp>
      <p:sp>
        <p:nvSpPr>
          <p:cNvPr id="3" name="Content Placeholder 2">
            <a:extLst>
              <a:ext uri="{FF2B5EF4-FFF2-40B4-BE49-F238E27FC236}">
                <a16:creationId xmlns:a16="http://schemas.microsoft.com/office/drawing/2014/main" id="{A6FC9E06-EEC7-42B7-9639-E00A9E6380AE}"/>
              </a:ext>
            </a:extLst>
          </p:cNvPr>
          <p:cNvSpPr>
            <a:spLocks noGrp="1"/>
          </p:cNvSpPr>
          <p:nvPr>
            <p:ph idx="1"/>
          </p:nvPr>
        </p:nvSpPr>
        <p:spPr>
          <a:xfrm>
            <a:off x="581192" y="2340864"/>
            <a:ext cx="5514808" cy="3634486"/>
          </a:xfrm>
        </p:spPr>
        <p:txBody>
          <a:bodyPr anchor="t"/>
          <a:lstStyle/>
          <a:p>
            <a:pPr marL="0" indent="0">
              <a:buNone/>
            </a:pPr>
            <a:r>
              <a:rPr lang="en-US" b="1" dirty="0"/>
              <a:t>In a decentralized system, all data is </a:t>
            </a:r>
            <a:r>
              <a:rPr lang="en-US" b="1" dirty="0">
                <a:solidFill>
                  <a:schemeClr val="tx2"/>
                </a:solidFill>
              </a:rPr>
              <a:t>distributed</a:t>
            </a:r>
            <a:r>
              <a:rPr lang="en-US" b="1" dirty="0"/>
              <a:t>, so these vulnerabilities do not pose a threat. Also, in a decentralized system, no third party is required for interaction.</a:t>
            </a:r>
          </a:p>
          <a:p>
            <a:pPr marL="0" indent="0">
              <a:buNone/>
            </a:pPr>
            <a:endParaRPr lang="en-US" b="1" dirty="0"/>
          </a:p>
          <a:p>
            <a:pPr marL="0" indent="0">
              <a:buNone/>
            </a:pPr>
            <a:r>
              <a:rPr lang="en-US" b="1" i="0" dirty="0">
                <a:effectLst/>
                <a:latin typeface="Franklin Gothic Book (Body)"/>
              </a:rPr>
              <a:t>A decentralized system is an interconnected information system where no single entity is the </a:t>
            </a:r>
            <a:r>
              <a:rPr lang="en-US" b="1" dirty="0">
                <a:latin typeface="Franklin Gothic Book (Body)"/>
              </a:rPr>
              <a:t>individual</a:t>
            </a:r>
            <a:r>
              <a:rPr lang="en-US" b="1" i="0" dirty="0">
                <a:effectLst/>
                <a:latin typeface="Franklin Gothic Book (Body)"/>
              </a:rPr>
              <a:t> authority. In the context of </a:t>
            </a:r>
            <a:r>
              <a:rPr lang="en-US" b="1" i="0" u="none" strike="noStrike" dirty="0">
                <a:effectLst/>
                <a:latin typeface="Franklin Gothic Book (Body)"/>
              </a:rPr>
              <a:t>computing</a:t>
            </a:r>
            <a:r>
              <a:rPr lang="en-US" b="1" i="0" dirty="0">
                <a:effectLst/>
                <a:latin typeface="Franklin Gothic Book (Body)"/>
              </a:rPr>
              <a:t> and </a:t>
            </a:r>
            <a:r>
              <a:rPr lang="en-US" b="1" i="0" u="none" strike="noStrike" dirty="0">
                <a:effectLst/>
                <a:latin typeface="Franklin Gothic Book (Body)"/>
              </a:rPr>
              <a:t>information technology</a:t>
            </a:r>
            <a:r>
              <a:rPr lang="en-US" b="1" i="0" dirty="0">
                <a:effectLst/>
                <a:latin typeface="Franklin Gothic Book (Body)"/>
              </a:rPr>
              <a:t>, decentralized systems usually take the form of </a:t>
            </a:r>
            <a:r>
              <a:rPr lang="en-US" b="1" i="0" u="none" strike="noStrike" dirty="0">
                <a:effectLst/>
                <a:latin typeface="Franklin Gothic Book (Body)"/>
              </a:rPr>
              <a:t>networked</a:t>
            </a:r>
            <a:r>
              <a:rPr lang="en-US" b="1" i="0" dirty="0">
                <a:effectLst/>
                <a:latin typeface="Franklin Gothic Book (Body)"/>
              </a:rPr>
              <a:t> computers.</a:t>
            </a:r>
            <a:endParaRPr lang="en-US" b="1" dirty="0">
              <a:latin typeface="Franklin Gothic Book (Body)"/>
            </a:endParaRPr>
          </a:p>
        </p:txBody>
      </p:sp>
      <p:sp>
        <p:nvSpPr>
          <p:cNvPr id="9" name="TextBox 8">
            <a:extLst>
              <a:ext uri="{FF2B5EF4-FFF2-40B4-BE49-F238E27FC236}">
                <a16:creationId xmlns:a16="http://schemas.microsoft.com/office/drawing/2014/main" id="{7C07200C-7C0D-4272-A9C9-45A4A4C82242}"/>
              </a:ext>
            </a:extLst>
          </p:cNvPr>
          <p:cNvSpPr txBox="1"/>
          <p:nvPr/>
        </p:nvSpPr>
        <p:spPr>
          <a:xfrm>
            <a:off x="581192" y="702156"/>
            <a:ext cx="11029616" cy="276999"/>
          </a:xfrm>
          <a:prstGeom prst="rect">
            <a:avLst/>
          </a:prstGeom>
          <a:noFill/>
        </p:spPr>
        <p:txBody>
          <a:bodyPr wrap="square" rtlCol="0">
            <a:spAutoFit/>
          </a:bodyPr>
          <a:lstStyle/>
          <a:p>
            <a:r>
              <a:rPr lang="en-US" sz="1200" b="1" dirty="0">
                <a:solidFill>
                  <a:schemeClr val="bg1">
                    <a:lumMod val="65000"/>
                  </a:schemeClr>
                </a:solidFill>
                <a:latin typeface="Arial" panose="020B0604020202020204" pitchFamily="34" charset="0"/>
                <a:cs typeface="Arial" panose="020B0604020202020204" pitchFamily="34" charset="0"/>
              </a:rPr>
              <a:t>Centralized Systems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a:t>
            </a:r>
            <a:r>
              <a:rPr lang="en-US" sz="1200" b="1" i="0" dirty="0">
                <a:solidFill>
                  <a:schemeClr val="accent2"/>
                </a:solidFill>
                <a:effectLst/>
                <a:latin typeface="Arial" panose="020B0604020202020204" pitchFamily="34" charset="0"/>
                <a:cs typeface="Arial" panose="020B0604020202020204" pitchFamily="34" charset="0"/>
              </a:rPr>
              <a:t>Decentralization</a:t>
            </a:r>
            <a:r>
              <a:rPr lang="en-US" sz="1200" b="1" i="0" dirty="0">
                <a:solidFill>
                  <a:schemeClr val="bg1">
                    <a:lumMod val="65000"/>
                  </a:schemeClr>
                </a:solidFill>
                <a:effectLst/>
                <a:latin typeface="Arial" panose="020B0604020202020204" pitchFamily="34" charset="0"/>
                <a:cs typeface="Arial" panose="020B0604020202020204" pitchFamily="34" charset="0"/>
              </a:rPr>
              <a:t>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Blockchain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4098" name="Picture 2" descr="Centralized vs.Decentralized Exchanges">
            <a:extLst>
              <a:ext uri="{FF2B5EF4-FFF2-40B4-BE49-F238E27FC236}">
                <a16:creationId xmlns:a16="http://schemas.microsoft.com/office/drawing/2014/main" id="{7A3924EC-4190-4FD2-9A85-FE41292AB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012" y="2079401"/>
            <a:ext cx="4519855" cy="269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6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Blockchain</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chor="t"/>
          <a:lstStyle/>
          <a:p>
            <a:pPr marL="0" indent="0">
              <a:buNone/>
            </a:pPr>
            <a:r>
              <a:rPr lang="en-US" b="1" dirty="0"/>
              <a:t>A blockchain, is an ever-growing list of records, called blocks, that are linked through cryptographic means. Each block contains the </a:t>
            </a:r>
            <a:r>
              <a:rPr lang="en-US" b="1" dirty="0">
                <a:solidFill>
                  <a:schemeClr val="tx2"/>
                </a:solidFill>
              </a:rPr>
              <a:t>cryptographic hash</a:t>
            </a:r>
            <a:r>
              <a:rPr lang="en-US" b="1" dirty="0"/>
              <a:t> of the previous block, a timestamp, and transaction data. It is a database of transaction records that is distributed, verified and maintained by a decentralized network of computers around the world, which means it works like a peer-to-peer network.</a:t>
            </a:r>
          </a:p>
        </p:txBody>
      </p:sp>
      <p:sp>
        <p:nvSpPr>
          <p:cNvPr id="9" name="TextBox 8">
            <a:extLst>
              <a:ext uri="{FF2B5EF4-FFF2-40B4-BE49-F238E27FC236}">
                <a16:creationId xmlns:a16="http://schemas.microsoft.com/office/drawing/2014/main" id="{F74AF275-BD6B-499F-8D8F-F9D38C4261DE}"/>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accent2"/>
                </a:solidFill>
                <a:effectLst/>
                <a:latin typeface="Arial" panose="020B0604020202020204" pitchFamily="34" charset="0"/>
                <a:cs typeface="Arial" panose="020B0604020202020204" pitchFamily="34" charset="0"/>
              </a:rPr>
              <a:t>Blockchain</a:t>
            </a:r>
            <a:r>
              <a:rPr lang="en-US" sz="1200" b="1" i="0" dirty="0">
                <a:solidFill>
                  <a:schemeClr val="bg1">
                    <a:lumMod val="6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Blocks and Mining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Currency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Keys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Wallets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Ethereum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75152FD-F17F-421A-BAB2-DF83C86358EB}"/>
              </a:ext>
            </a:extLst>
          </p:cNvPr>
          <p:cNvSpPr txBox="1"/>
          <p:nvPr/>
        </p:nvSpPr>
        <p:spPr>
          <a:xfrm>
            <a:off x="1407580" y="4979289"/>
            <a:ext cx="5009983"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1">
                    <a:lumMod val="75000"/>
                    <a:lumOff val="25000"/>
                  </a:schemeClr>
                </a:solidFill>
              </a:rPr>
              <a:t>Invented by Satoshi Nakamoto back in 2008.</a:t>
            </a:r>
          </a:p>
          <a:p>
            <a:pPr marL="285750" indent="-285750">
              <a:buFont typeface="Arial" panose="020B0604020202020204" pitchFamily="34" charset="0"/>
              <a:buChar char="•"/>
            </a:pPr>
            <a:r>
              <a:rPr lang="en-US" sz="1400" dirty="0">
                <a:solidFill>
                  <a:schemeClr val="tx1">
                    <a:lumMod val="75000"/>
                    <a:lumOff val="25000"/>
                  </a:schemeClr>
                </a:solidFill>
              </a:rPr>
              <a:t>Protocols are open-source and available to everyone</a:t>
            </a:r>
          </a:p>
          <a:p>
            <a:pPr marL="285750" indent="-285750">
              <a:buFont typeface="Arial" panose="020B0604020202020204" pitchFamily="34" charset="0"/>
              <a:buChar char="•"/>
            </a:pPr>
            <a:r>
              <a:rPr lang="en-US" sz="1400" dirty="0">
                <a:solidFill>
                  <a:schemeClr val="tx1">
                    <a:lumMod val="75000"/>
                    <a:lumOff val="25000"/>
                  </a:schemeClr>
                </a:solidFill>
              </a:rPr>
              <a:t>Uses Bitcoin as its currency</a:t>
            </a:r>
          </a:p>
          <a:p>
            <a:pPr marL="285750" indent="-285750">
              <a:buFont typeface="Arial" panose="020B0604020202020204" pitchFamily="34" charset="0"/>
              <a:buChar char="•"/>
            </a:pPr>
            <a:r>
              <a:rPr lang="en-US" sz="1400" dirty="0">
                <a:solidFill>
                  <a:schemeClr val="tx1">
                    <a:lumMod val="75000"/>
                    <a:lumOff val="25000"/>
                  </a:schemeClr>
                </a:solidFill>
              </a:rPr>
              <a:t>Automated and fair</a:t>
            </a:r>
          </a:p>
          <a:p>
            <a:pPr marL="285750" indent="-285750">
              <a:buFont typeface="Arial" panose="020B0604020202020204" pitchFamily="34" charset="0"/>
              <a:buChar char="•"/>
            </a:pPr>
            <a:r>
              <a:rPr lang="en-US" sz="1400" dirty="0">
                <a:solidFill>
                  <a:schemeClr val="tx1">
                    <a:lumMod val="75000"/>
                    <a:lumOff val="25000"/>
                  </a:schemeClr>
                </a:solidFill>
              </a:rPr>
              <a:t>Low transaction fees</a:t>
            </a:r>
          </a:p>
          <a:p>
            <a:pPr marL="285750" indent="-285750">
              <a:buFont typeface="Arial" panose="020B0604020202020204" pitchFamily="34" charset="0"/>
              <a:buChar char="•"/>
            </a:pPr>
            <a:r>
              <a:rPr lang="en-US" sz="1400" dirty="0">
                <a:solidFill>
                  <a:schemeClr val="tx1">
                    <a:lumMod val="75000"/>
                    <a:lumOff val="25000"/>
                  </a:schemeClr>
                </a:solidFill>
              </a:rPr>
              <a:t>Limited in functionality</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graphicFrame>
        <p:nvGraphicFramePr>
          <p:cNvPr id="15" name="Object 14">
            <a:extLst>
              <a:ext uri="{FF2B5EF4-FFF2-40B4-BE49-F238E27FC236}">
                <a16:creationId xmlns:a16="http://schemas.microsoft.com/office/drawing/2014/main" id="{C18D23EE-2718-4346-8417-4F6A8A1508D8}"/>
              </a:ext>
            </a:extLst>
          </p:cNvPr>
          <p:cNvGraphicFramePr>
            <a:graphicFrameLocks noChangeAspect="1"/>
          </p:cNvGraphicFramePr>
          <p:nvPr>
            <p:extLst>
              <p:ext uri="{D42A27DB-BD31-4B8C-83A1-F6EECF244321}">
                <p14:modId xmlns:p14="http://schemas.microsoft.com/office/powerpoint/2010/main" val="297583334"/>
              </p:ext>
            </p:extLst>
          </p:nvPr>
        </p:nvGraphicFramePr>
        <p:xfrm>
          <a:off x="655106" y="4979289"/>
          <a:ext cx="678561" cy="678561"/>
        </p:xfrm>
        <a:graphic>
          <a:graphicData uri="http://schemas.openxmlformats.org/presentationml/2006/ole">
            <mc:AlternateContent xmlns:mc="http://schemas.openxmlformats.org/markup-compatibility/2006">
              <mc:Choice xmlns:v="urn:schemas-microsoft-com:vml" Requires="v">
                <p:oleObj spid="_x0000_s2257" r:id="rId4" imgW="4330080" imgH="4330080" progId="">
                  <p:embed/>
                </p:oleObj>
              </mc:Choice>
              <mc:Fallback>
                <p:oleObj r:id="rId4" imgW="4330080" imgH="4330080" progId="">
                  <p:embed/>
                  <p:pic>
                    <p:nvPicPr>
                      <p:cNvPr id="0" name=""/>
                      <p:cNvPicPr/>
                      <p:nvPr/>
                    </p:nvPicPr>
                    <p:blipFill>
                      <a:blip r:embed="rId5"/>
                      <a:stretch>
                        <a:fillRect/>
                      </a:stretch>
                    </p:blipFill>
                    <p:spPr>
                      <a:xfrm>
                        <a:off x="655106" y="4979289"/>
                        <a:ext cx="678561" cy="678561"/>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4EA0266C-C6B3-4E81-8F83-453E7F52F7E3}"/>
              </a:ext>
            </a:extLst>
          </p:cNvPr>
          <p:cNvGraphicFramePr>
            <a:graphicFrameLocks noChangeAspect="1"/>
          </p:cNvGraphicFramePr>
          <p:nvPr>
            <p:extLst>
              <p:ext uri="{D42A27DB-BD31-4B8C-83A1-F6EECF244321}">
                <p14:modId xmlns:p14="http://schemas.microsoft.com/office/powerpoint/2010/main" val="2236510303"/>
              </p:ext>
            </p:extLst>
          </p:nvPr>
        </p:nvGraphicFramePr>
        <p:xfrm>
          <a:off x="8160470" y="589582"/>
          <a:ext cx="3524250" cy="6019800"/>
        </p:xfrm>
        <a:graphic>
          <a:graphicData uri="http://schemas.openxmlformats.org/presentationml/2006/ole">
            <mc:AlternateContent xmlns:mc="http://schemas.openxmlformats.org/markup-compatibility/2006">
              <mc:Choice xmlns:v="urn:schemas-microsoft-com:vml" Requires="v">
                <p:oleObj spid="_x0000_s2258" r:id="rId6" imgW="4660200" imgH="7961760" progId="">
                  <p:embed/>
                </p:oleObj>
              </mc:Choice>
              <mc:Fallback>
                <p:oleObj r:id="rId6" imgW="4660200" imgH="7961760" progId="">
                  <p:embed/>
                  <p:pic>
                    <p:nvPicPr>
                      <p:cNvPr id="0" name=""/>
                      <p:cNvPicPr/>
                      <p:nvPr/>
                    </p:nvPicPr>
                    <p:blipFill>
                      <a:blip r:embed="rId7"/>
                      <a:stretch>
                        <a:fillRect/>
                      </a:stretch>
                    </p:blipFill>
                    <p:spPr>
                      <a:xfrm>
                        <a:off x="8160470" y="589582"/>
                        <a:ext cx="3524250" cy="6019800"/>
                      </a:xfrm>
                      <a:prstGeom prst="rect">
                        <a:avLst/>
                      </a:prstGeom>
                    </p:spPr>
                  </p:pic>
                </p:oleObj>
              </mc:Fallback>
            </mc:AlternateContent>
          </a:graphicData>
        </a:graphic>
      </p:graphicFrame>
    </p:spTree>
    <p:extLst>
      <p:ext uri="{BB962C8B-B14F-4D97-AF65-F5344CB8AC3E}">
        <p14:creationId xmlns:p14="http://schemas.microsoft.com/office/powerpoint/2010/main" val="1897957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Blocks and Mining</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ormAutofit/>
          </a:bodyPr>
          <a:lstStyle/>
          <a:p>
            <a:pPr marL="0" indent="0">
              <a:buNone/>
            </a:pPr>
            <a:r>
              <a:rPr lang="en-US" b="1" dirty="0">
                <a:solidFill>
                  <a:srgbClr val="000000"/>
                </a:solidFill>
                <a:effectLst/>
                <a:latin typeface="Franklin Gothic Book (Body)"/>
                <a:ea typeface="Calibri" panose="020F0502020204030204" pitchFamily="34" charset="0"/>
              </a:rPr>
              <a:t>Mining is the process of creating a block of transactions that will be added to the Blockchain.</a:t>
            </a:r>
          </a:p>
          <a:p>
            <a:pPr marL="0" indent="0">
              <a:buNone/>
            </a:pPr>
            <a:r>
              <a:rPr lang="en-US" b="1" dirty="0">
                <a:solidFill>
                  <a:srgbClr val="000000"/>
                </a:solidFill>
                <a:effectLst/>
                <a:latin typeface="Franklin Gothic Book (Body)"/>
                <a:ea typeface="Calibri" panose="020F0502020204030204" pitchFamily="34" charset="0"/>
              </a:rPr>
              <a:t>Miners often use GPUs to solve difficult algorithmic problems over long periods to produce new blocks using a concept of </a:t>
            </a:r>
            <a:r>
              <a:rPr lang="en-US" b="1" dirty="0">
                <a:solidFill>
                  <a:schemeClr val="tx2"/>
                </a:solidFill>
                <a:effectLst/>
                <a:latin typeface="Franklin Gothic Book (Body)"/>
                <a:ea typeface="Calibri" panose="020F0502020204030204" pitchFamily="34" charset="0"/>
              </a:rPr>
              <a:t>Proof of Work</a:t>
            </a:r>
            <a:r>
              <a:rPr lang="en-US" b="1" dirty="0">
                <a:solidFill>
                  <a:srgbClr val="000000"/>
                </a:solidFill>
                <a:effectLst/>
                <a:latin typeface="Franklin Gothic Book (Body)"/>
                <a:ea typeface="Calibri" panose="020F0502020204030204" pitchFamily="34" charset="0"/>
              </a:rPr>
              <a:t> – the amount of work they’ve put to generate the block and thus rewarded for it.</a:t>
            </a:r>
          </a:p>
          <a:p>
            <a:pPr marL="0" indent="0">
              <a:buNone/>
            </a:pPr>
            <a:r>
              <a:rPr lang="en-US" b="1" dirty="0">
                <a:solidFill>
                  <a:srgbClr val="000000"/>
                </a:solidFill>
                <a:effectLst/>
                <a:latin typeface="Franklin Gothic Book (Body)"/>
                <a:ea typeface="Calibri" panose="020F0502020204030204" pitchFamily="34" charset="0"/>
              </a:rPr>
              <a:t>In decentralized systems like </a:t>
            </a:r>
            <a:r>
              <a:rPr lang="en-US" b="1" dirty="0">
                <a:solidFill>
                  <a:schemeClr val="tx2"/>
                </a:solidFill>
                <a:effectLst/>
                <a:latin typeface="Franklin Gothic Book (Body)"/>
                <a:ea typeface="Calibri" panose="020F0502020204030204" pitchFamily="34" charset="0"/>
              </a:rPr>
              <a:t>Ethereum</a:t>
            </a:r>
            <a:r>
              <a:rPr lang="en-US" b="1" dirty="0">
                <a:solidFill>
                  <a:srgbClr val="000000"/>
                </a:solidFill>
                <a:effectLst/>
                <a:latin typeface="Franklin Gothic Book (Body)"/>
                <a:ea typeface="Calibri" panose="020F0502020204030204" pitchFamily="34" charset="0"/>
              </a:rPr>
              <a:t>, we need to make sure everyone agrees on the order of transactions. Miners help with this by solving computationally complex block-building puzzles, protecting the network from attacks.</a:t>
            </a:r>
          </a:p>
        </p:txBody>
      </p:sp>
      <p:sp>
        <p:nvSpPr>
          <p:cNvPr id="6" name="TextBox 5">
            <a:extLst>
              <a:ext uri="{FF2B5EF4-FFF2-40B4-BE49-F238E27FC236}">
                <a16:creationId xmlns:a16="http://schemas.microsoft.com/office/drawing/2014/main" id="{1B01F482-D856-4EFF-96CC-2644F77C0232}"/>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Blockchain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US" sz="1200" b="1" i="0" dirty="0">
                <a:solidFill>
                  <a:schemeClr val="tx2"/>
                </a:solidFill>
                <a:effectLst/>
                <a:latin typeface="Arial" panose="020B0604020202020204" pitchFamily="34" charset="0"/>
                <a:cs typeface="Arial" panose="020B0604020202020204" pitchFamily="34" charset="0"/>
              </a:rPr>
              <a:t>Blocks and Mining</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Currency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Keys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Wallets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Ethereum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3076" name="Picture 4" descr="Iran&amp;#39;s biggest bitcoin miner gets green light - Asia Times">
            <a:extLst>
              <a:ext uri="{FF2B5EF4-FFF2-40B4-BE49-F238E27FC236}">
                <a16:creationId xmlns:a16="http://schemas.microsoft.com/office/drawing/2014/main" id="{68296B14-ACD3-4C66-A004-0ED74DE9A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838" y="3752193"/>
            <a:ext cx="4342057" cy="2895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iagram&#10;&#10;Description automatically generated">
            <a:extLst>
              <a:ext uri="{FF2B5EF4-FFF2-40B4-BE49-F238E27FC236}">
                <a16:creationId xmlns:a16="http://schemas.microsoft.com/office/drawing/2014/main" id="{5235BB11-3BE3-4088-A25C-19690E3D5BA0}"/>
              </a:ext>
            </a:extLst>
          </p:cNvPr>
          <p:cNvPicPr>
            <a:picLocks noChangeAspect="1"/>
          </p:cNvPicPr>
          <p:nvPr/>
        </p:nvPicPr>
        <p:blipFill>
          <a:blip r:embed="rId4"/>
          <a:stretch>
            <a:fillRect/>
          </a:stretch>
        </p:blipFill>
        <p:spPr>
          <a:xfrm>
            <a:off x="7567070" y="1296516"/>
            <a:ext cx="4472825" cy="2291944"/>
          </a:xfrm>
          <a:prstGeom prst="rect">
            <a:avLst/>
          </a:prstGeom>
        </p:spPr>
      </p:pic>
    </p:spTree>
    <p:extLst>
      <p:ext uri="{BB962C8B-B14F-4D97-AF65-F5344CB8AC3E}">
        <p14:creationId xmlns:p14="http://schemas.microsoft.com/office/powerpoint/2010/main" val="108009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Cryptocurrency</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928096" cy="3634486"/>
          </a:xfrm>
        </p:spPr>
        <p:txBody>
          <a:bodyPr anchor="t"/>
          <a:lstStyle/>
          <a:p>
            <a:pPr marL="0" indent="0">
              <a:buNone/>
            </a:pPr>
            <a:r>
              <a:rPr lang="en-US" b="1" dirty="0"/>
              <a:t>A cryptocurrency </a:t>
            </a:r>
            <a:r>
              <a:rPr lang="en-US" b="1" dirty="0">
                <a:solidFill>
                  <a:schemeClr val="tx1">
                    <a:lumMod val="50000"/>
                    <a:lumOff val="50000"/>
                  </a:schemeClr>
                </a:solidFill>
              </a:rPr>
              <a:t>(or “crypto”) </a:t>
            </a:r>
            <a:r>
              <a:rPr lang="en-US" b="1" dirty="0"/>
              <a:t>is a form of payment that can circulate without the need for a central monetary authority such as a government or bank. Instead, cryptocurrencies are created using cryptographic techniques that enable people to buy, sell or trade them securely.</a:t>
            </a:r>
          </a:p>
          <a:p>
            <a:pPr marL="0" indent="0">
              <a:buNone/>
            </a:pPr>
            <a:endParaRPr lang="en-US" b="1" dirty="0"/>
          </a:p>
          <a:p>
            <a:pPr marL="0" indent="0">
              <a:buNone/>
            </a:pPr>
            <a:r>
              <a:rPr lang="en-US" b="1" dirty="0"/>
              <a:t>Cryptocurrencies can be exchanged for goods and services, though they often are used as investment vehicles. Cryptocurrency is also a key part of the operation of some </a:t>
            </a:r>
            <a:r>
              <a:rPr lang="en-US" b="1" dirty="0">
                <a:solidFill>
                  <a:schemeClr val="tx2"/>
                </a:solidFill>
              </a:rPr>
              <a:t>decentralized financial</a:t>
            </a:r>
            <a:r>
              <a:rPr lang="en-US" b="1" dirty="0"/>
              <a:t> networks, where digital tokens are an important tool for carrying out transactions.</a:t>
            </a:r>
            <a:endParaRPr lang="en-IL" b="1" dirty="0"/>
          </a:p>
        </p:txBody>
      </p:sp>
      <p:sp>
        <p:nvSpPr>
          <p:cNvPr id="6" name="TextBox 5">
            <a:extLst>
              <a:ext uri="{FF2B5EF4-FFF2-40B4-BE49-F238E27FC236}">
                <a16:creationId xmlns:a16="http://schemas.microsoft.com/office/drawing/2014/main" id="{6EFEA9F7-AE18-48EC-A8CA-32E0E356EB2A}"/>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Blockchain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Blocks and Mining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US" sz="1200" b="1" i="0" dirty="0">
                <a:solidFill>
                  <a:schemeClr val="tx2"/>
                </a:solidFill>
                <a:effectLst/>
                <a:latin typeface="Arial" panose="020B0604020202020204" pitchFamily="34" charset="0"/>
                <a:cs typeface="Arial" panose="020B0604020202020204" pitchFamily="34" charset="0"/>
              </a:rPr>
              <a:t>Currency</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Keys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Wallets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Ethereum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AB01459-4026-4FEB-B63B-642471BD25D7}"/>
              </a:ext>
            </a:extLst>
          </p:cNvPr>
          <p:cNvSpPr txBox="1"/>
          <p:nvPr/>
        </p:nvSpPr>
        <p:spPr>
          <a:xfrm>
            <a:off x="8229600" y="3405753"/>
            <a:ext cx="3510367" cy="2308324"/>
          </a:xfrm>
          <a:prstGeom prst="rect">
            <a:avLst/>
          </a:prstGeom>
          <a:noFill/>
          <a:ln w="12700">
            <a:solidFill>
              <a:schemeClr val="bg2"/>
            </a:solidFill>
          </a:ln>
        </p:spPr>
        <p:txBody>
          <a:bodyPr wrap="square" rtlCol="0">
            <a:spAutoFit/>
          </a:bodyPr>
          <a:lstStyle/>
          <a:p>
            <a:pPr marL="285750" indent="-285750">
              <a:buFont typeface="Arial" panose="020B0604020202020204" pitchFamily="34" charset="0"/>
              <a:buChar char="•"/>
            </a:pPr>
            <a:r>
              <a:rPr lang="en-US" sz="1600" b="0" i="0" dirty="0">
                <a:solidFill>
                  <a:srgbClr val="58667E"/>
                </a:solidFill>
                <a:effectLst/>
                <a:latin typeface="Franklin Gothic Book (Body)"/>
              </a:rPr>
              <a:t>The global crypto </a:t>
            </a:r>
            <a:r>
              <a:rPr lang="en-US" sz="1600" i="0" dirty="0">
                <a:solidFill>
                  <a:srgbClr val="58667E"/>
                </a:solidFill>
                <a:effectLst/>
                <a:latin typeface="Franklin Gothic Book (Body)"/>
              </a:rPr>
              <a:t>market cap </a:t>
            </a:r>
            <a:r>
              <a:rPr lang="en-US" sz="1600" b="0" i="0" dirty="0">
                <a:solidFill>
                  <a:srgbClr val="58667E"/>
                </a:solidFill>
                <a:effectLst/>
                <a:latin typeface="Franklin Gothic Book (Body)"/>
              </a:rPr>
              <a:t>is </a:t>
            </a:r>
            <a:r>
              <a:rPr lang="en-US" sz="1600" b="1" i="0" dirty="0">
                <a:solidFill>
                  <a:srgbClr val="58667E"/>
                </a:solidFill>
                <a:effectLst/>
                <a:latin typeface="Franklin Gothic Book (Body)"/>
              </a:rPr>
              <a:t>$1.96 trillions</a:t>
            </a:r>
            <a:r>
              <a:rPr lang="en-US" sz="1600" i="0" dirty="0">
                <a:solidFill>
                  <a:srgbClr val="58667E"/>
                </a:solidFill>
                <a:effectLst/>
                <a:latin typeface="Franklin Gothic Book (Body)"/>
              </a:rPr>
              <a:t>.</a:t>
            </a:r>
          </a:p>
          <a:p>
            <a:endParaRPr lang="en-US" sz="1600" i="0" dirty="0">
              <a:solidFill>
                <a:srgbClr val="58667E"/>
              </a:solidFill>
              <a:effectLst/>
              <a:latin typeface="Franklin Gothic Book (Body)"/>
            </a:endParaRPr>
          </a:p>
          <a:p>
            <a:pPr marL="285750" indent="-285750">
              <a:buFont typeface="Arial" panose="020B0604020202020204" pitchFamily="34" charset="0"/>
              <a:buChar char="•"/>
            </a:pPr>
            <a:r>
              <a:rPr lang="en-US" sz="1600" b="0" i="0" dirty="0">
                <a:solidFill>
                  <a:srgbClr val="58667E"/>
                </a:solidFill>
                <a:effectLst/>
                <a:latin typeface="Franklin Gothic Book (Body)"/>
              </a:rPr>
              <a:t>The total crypto market </a:t>
            </a:r>
            <a:r>
              <a:rPr lang="en-US" sz="1600" i="0" dirty="0">
                <a:solidFill>
                  <a:srgbClr val="58667E"/>
                </a:solidFill>
                <a:effectLst/>
                <a:latin typeface="Franklin Gothic Book (Body)"/>
              </a:rPr>
              <a:t>volume</a:t>
            </a:r>
            <a:r>
              <a:rPr lang="en-US" sz="1600" b="0" i="0" dirty="0">
                <a:solidFill>
                  <a:srgbClr val="58667E"/>
                </a:solidFill>
                <a:effectLst/>
                <a:latin typeface="Franklin Gothic Book (Body)"/>
              </a:rPr>
              <a:t> over the last 24 hours is </a:t>
            </a:r>
            <a:r>
              <a:rPr lang="en-US" sz="1600" b="1" i="0" dirty="0">
                <a:solidFill>
                  <a:srgbClr val="58667E"/>
                </a:solidFill>
                <a:effectLst/>
                <a:latin typeface="Franklin Gothic Book (Body)"/>
              </a:rPr>
              <a:t>$92.70 billions</a:t>
            </a:r>
            <a:r>
              <a:rPr lang="en-US" sz="1600" i="0" dirty="0">
                <a:solidFill>
                  <a:srgbClr val="58667E"/>
                </a:solidFill>
                <a:effectLst/>
                <a:latin typeface="Franklin Gothic Book (Body)"/>
              </a:rPr>
              <a:t>. </a:t>
            </a:r>
            <a:r>
              <a:rPr lang="en-US" sz="1600" i="0" dirty="0">
                <a:solidFill>
                  <a:schemeClr val="bg1">
                    <a:lumMod val="65000"/>
                  </a:schemeClr>
                </a:solidFill>
                <a:effectLst/>
                <a:latin typeface="Franklin Gothic Book (Body)"/>
              </a:rPr>
              <a:t>(9.01.2022)</a:t>
            </a:r>
          </a:p>
          <a:p>
            <a:endParaRPr lang="en-US" sz="1600" dirty="0">
              <a:solidFill>
                <a:srgbClr val="58667E"/>
              </a:solidFill>
              <a:latin typeface="Franklin Gothic Book (Body)"/>
            </a:endParaRPr>
          </a:p>
          <a:p>
            <a:pPr marL="285750" indent="-285750">
              <a:buFont typeface="Arial" panose="020B0604020202020204" pitchFamily="34" charset="0"/>
              <a:buChar char="•"/>
            </a:pPr>
            <a:r>
              <a:rPr lang="en-US" sz="1600" b="0" i="0" dirty="0">
                <a:solidFill>
                  <a:srgbClr val="58667E"/>
                </a:solidFill>
                <a:effectLst/>
                <a:latin typeface="Franklin Gothic Book (Body)"/>
              </a:rPr>
              <a:t>The total volume in DeFi is currently </a:t>
            </a:r>
            <a:r>
              <a:rPr lang="en-US" sz="1600" b="1" i="0" dirty="0">
                <a:solidFill>
                  <a:srgbClr val="58667E"/>
                </a:solidFill>
                <a:effectLst/>
                <a:latin typeface="Franklin Gothic Book (Body)"/>
              </a:rPr>
              <a:t>$16.30 billions</a:t>
            </a:r>
            <a:r>
              <a:rPr lang="en-US" sz="1600" b="0" i="0" dirty="0">
                <a:solidFill>
                  <a:srgbClr val="58667E"/>
                </a:solidFill>
                <a:effectLst/>
                <a:latin typeface="Franklin Gothic Book (Body)"/>
              </a:rPr>
              <a:t>, </a:t>
            </a:r>
            <a:r>
              <a:rPr lang="en-US" sz="1600" b="1" i="0" dirty="0">
                <a:solidFill>
                  <a:srgbClr val="58667E"/>
                </a:solidFill>
                <a:effectLst/>
                <a:latin typeface="Franklin Gothic Book (Body)"/>
              </a:rPr>
              <a:t>17.58%</a:t>
            </a:r>
            <a:r>
              <a:rPr lang="en-US" sz="1600" i="0" dirty="0">
                <a:solidFill>
                  <a:srgbClr val="58667E"/>
                </a:solidFill>
                <a:effectLst/>
                <a:latin typeface="Franklin Gothic Book (Body)"/>
              </a:rPr>
              <a:t>.</a:t>
            </a:r>
            <a:endParaRPr lang="en-IL" sz="1600" dirty="0">
              <a:latin typeface="Franklin Gothic Book (Body)"/>
            </a:endParaRPr>
          </a:p>
        </p:txBody>
      </p:sp>
    </p:spTree>
    <p:extLst>
      <p:ext uri="{BB962C8B-B14F-4D97-AF65-F5344CB8AC3E}">
        <p14:creationId xmlns:p14="http://schemas.microsoft.com/office/powerpoint/2010/main" val="131523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Key-based Assets</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602632" cy="3634486"/>
          </a:xfrm>
        </p:spPr>
        <p:txBody>
          <a:bodyPr anchor="t">
            <a:normAutofit lnSpcReduction="10000"/>
          </a:bodyPr>
          <a:lstStyle/>
          <a:p>
            <a:pPr marL="0" indent="0">
              <a:buNone/>
            </a:pPr>
            <a:r>
              <a:rPr lang="en-US" b="1" dirty="0"/>
              <a:t>Crypto-assets only ever live in the form of addresses and keys on the Blockchain.</a:t>
            </a:r>
          </a:p>
          <a:p>
            <a:pPr marL="0" indent="0">
              <a:buNone/>
            </a:pPr>
            <a:r>
              <a:rPr lang="en-US" b="1" dirty="0"/>
              <a:t>A </a:t>
            </a:r>
            <a:r>
              <a:rPr lang="en-US" b="1" dirty="0">
                <a:solidFill>
                  <a:schemeClr val="tx2"/>
                </a:solidFill>
              </a:rPr>
              <a:t>private key </a:t>
            </a:r>
            <a:r>
              <a:rPr lang="en-US" b="1" dirty="0"/>
              <a:t>is a secret number that is used in cryptography, similar to a password. In cryptocurrency, private keys are also used to sign transactions and prove ownership of a blockchain address.</a:t>
            </a:r>
          </a:p>
          <a:p>
            <a:pPr marL="0" indent="0">
              <a:buNone/>
            </a:pPr>
            <a:r>
              <a:rPr lang="en-US" b="1" dirty="0"/>
              <a:t>A </a:t>
            </a:r>
            <a:r>
              <a:rPr lang="en-US" b="1" dirty="0">
                <a:solidFill>
                  <a:schemeClr val="tx2"/>
                </a:solidFill>
              </a:rPr>
              <a:t>public key</a:t>
            </a:r>
            <a:r>
              <a:rPr lang="en-US" b="1" dirty="0"/>
              <a:t>, on the other hand, is a known-to-all key by which transactions and public information can be traced.</a:t>
            </a:r>
          </a:p>
          <a:p>
            <a:pPr marL="0" indent="0">
              <a:buNone/>
            </a:pPr>
            <a:endParaRPr lang="en-US" b="1" dirty="0"/>
          </a:p>
          <a:p>
            <a:pPr marL="0" indent="0">
              <a:buNone/>
            </a:pPr>
            <a:r>
              <a:rPr lang="en-US" b="1" dirty="0">
                <a:solidFill>
                  <a:schemeClr val="tx1">
                    <a:lumMod val="50000"/>
                    <a:lumOff val="50000"/>
                  </a:schemeClr>
                </a:solidFill>
              </a:rPr>
              <a:t>For example, Bitcoin uses the ECDSA (Elliptic Curve Digital Signature Algorithm) with a particular secp256k1 curve.</a:t>
            </a:r>
          </a:p>
        </p:txBody>
      </p:sp>
      <p:sp>
        <p:nvSpPr>
          <p:cNvPr id="6" name="TextBox 5">
            <a:extLst>
              <a:ext uri="{FF2B5EF4-FFF2-40B4-BE49-F238E27FC236}">
                <a16:creationId xmlns:a16="http://schemas.microsoft.com/office/drawing/2014/main" id="{0CBF13BA-ABE1-4242-9FFD-7339F96A902A}"/>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Blockchain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Blocks and Mining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Currency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a:t>
            </a:r>
            <a:r>
              <a:rPr lang="en-US" sz="1200" b="1" i="0" dirty="0">
                <a:solidFill>
                  <a:schemeClr val="tx2"/>
                </a:solidFill>
                <a:effectLst/>
                <a:latin typeface="Arial" panose="020B0604020202020204" pitchFamily="34" charset="0"/>
                <a:cs typeface="Arial" panose="020B0604020202020204" pitchFamily="34" charset="0"/>
              </a:rPr>
              <a:t>Keys</a:t>
            </a:r>
            <a:r>
              <a:rPr lang="en-US" sz="1200" b="1" i="0" dirty="0">
                <a:solidFill>
                  <a:schemeClr val="bg1">
                    <a:lumMod val="65000"/>
                  </a:schemeClr>
                </a:solidFill>
                <a:effectLst/>
                <a:latin typeface="Arial" panose="020B0604020202020204" pitchFamily="34" charset="0"/>
                <a:cs typeface="Arial" panose="020B0604020202020204" pitchFamily="34" charset="0"/>
              </a:rPr>
              <a:t>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Wallets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i="0" dirty="0">
                <a:solidFill>
                  <a:schemeClr val="bg1">
                    <a:lumMod val="65000"/>
                  </a:schemeClr>
                </a:solidFill>
                <a:effectLst/>
                <a:latin typeface="Arial" panose="020B0604020202020204" pitchFamily="34" charset="0"/>
                <a:cs typeface="Arial" panose="020B0604020202020204" pitchFamily="34" charset="0"/>
              </a:rPr>
              <a:t> Ethereum </a:t>
            </a:r>
            <a:r>
              <a:rPr lang="en-IL" sz="1200" b="1" i="0" dirty="0">
                <a:solidFill>
                  <a:schemeClr val="bg1">
                    <a:lumMod val="65000"/>
                  </a:schemeClr>
                </a:solidFill>
                <a:effectLst/>
                <a:latin typeface="Arial" panose="020B0604020202020204" pitchFamily="34" charset="0"/>
                <a:cs typeface="Arial" panose="020B0604020202020204" pitchFamily="34" charset="0"/>
              </a:rPr>
              <a:t>➜</a:t>
            </a:r>
            <a:r>
              <a:rPr lang="en-US" sz="1200" b="1" dirty="0">
                <a:solidFill>
                  <a:schemeClr val="bg1">
                    <a:lumMod val="65000"/>
                  </a:schemeClr>
                </a:solidFill>
                <a:latin typeface="Arial" panose="020B0604020202020204" pitchFamily="34" charset="0"/>
                <a:cs typeface="Arial" panose="020B0604020202020204" pitchFamily="34" charset="0"/>
              </a:rPr>
              <a:t> </a:t>
            </a:r>
            <a:r>
              <a:rPr lang="en-IL" sz="1200" b="1" i="0" dirty="0">
                <a:solidFill>
                  <a:schemeClr val="bg1">
                    <a:lumMod val="6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90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8763-E73A-41E3-B713-63C43D62D46D}"/>
              </a:ext>
            </a:extLst>
          </p:cNvPr>
          <p:cNvSpPr>
            <a:spLocks noGrp="1"/>
          </p:cNvSpPr>
          <p:nvPr>
            <p:ph type="title"/>
          </p:nvPr>
        </p:nvSpPr>
        <p:spPr/>
        <p:txBody>
          <a:bodyPr anchor="b"/>
          <a:lstStyle/>
          <a:p>
            <a:r>
              <a:rPr lang="en-US" dirty="0">
                <a:solidFill>
                  <a:schemeClr val="tx2"/>
                </a:solidFill>
              </a:rPr>
              <a:t>HD Wallets</a:t>
            </a:r>
            <a:endParaRPr lang="en-IL" dirty="0">
              <a:solidFill>
                <a:schemeClr val="tx2"/>
              </a:solidFill>
            </a:endParaRPr>
          </a:p>
        </p:txBody>
      </p:sp>
      <p:sp>
        <p:nvSpPr>
          <p:cNvPr id="5" name="Content Placeholder 4">
            <a:extLst>
              <a:ext uri="{FF2B5EF4-FFF2-40B4-BE49-F238E27FC236}">
                <a16:creationId xmlns:a16="http://schemas.microsoft.com/office/drawing/2014/main" id="{84EDA5BA-C715-452A-8EAC-9D1CD6360DCC}"/>
              </a:ext>
            </a:extLst>
          </p:cNvPr>
          <p:cNvSpPr>
            <a:spLocks noGrp="1"/>
          </p:cNvSpPr>
          <p:nvPr>
            <p:ph idx="1"/>
          </p:nvPr>
        </p:nvSpPr>
        <p:spPr>
          <a:xfrm>
            <a:off x="581193" y="2340864"/>
            <a:ext cx="5514808" cy="3634486"/>
          </a:xfrm>
        </p:spPr>
        <p:txBody>
          <a:bodyPr anchor="t"/>
          <a:lstStyle/>
          <a:p>
            <a:pPr marL="0" indent="0">
              <a:buNone/>
            </a:pPr>
            <a:r>
              <a:rPr lang="en-US" b="1" dirty="0">
                <a:solidFill>
                  <a:schemeClr val="accent2"/>
                </a:solidFill>
              </a:rPr>
              <a:t>H</a:t>
            </a:r>
            <a:r>
              <a:rPr lang="en-US" b="1" dirty="0"/>
              <a:t>ierarchical </a:t>
            </a:r>
            <a:r>
              <a:rPr lang="en-US" b="1" dirty="0">
                <a:solidFill>
                  <a:schemeClr val="accent2"/>
                </a:solidFill>
              </a:rPr>
              <a:t>D</a:t>
            </a:r>
            <a:r>
              <a:rPr lang="en-US" b="1" dirty="0"/>
              <a:t>eterministic wallets, like simple deterministic wallets, are created from a single master root seed, usually represented by a </a:t>
            </a:r>
            <a:r>
              <a:rPr lang="en-US" b="1" dirty="0">
                <a:solidFill>
                  <a:schemeClr val="accent2"/>
                </a:solidFill>
              </a:rPr>
              <a:t>mnemonic word </a:t>
            </a:r>
            <a:r>
              <a:rPr lang="en-US" b="1" dirty="0"/>
              <a:t>sequence (12-24 words), which makes it easier for account holders to transcribe and store. But HD wallets also offer the option of creating public keys without having to access the corresponding private keys. This means they can be used on insecure servers or in a receive-only mode.</a:t>
            </a:r>
          </a:p>
          <a:p>
            <a:pPr marL="0" indent="0">
              <a:buNone/>
            </a:pPr>
            <a:endParaRPr lang="en-US" b="1" dirty="0"/>
          </a:p>
          <a:p>
            <a:pPr marL="0" indent="0">
              <a:buNone/>
            </a:pPr>
            <a:r>
              <a:rPr lang="en-US" b="1" dirty="0">
                <a:solidFill>
                  <a:schemeClr val="tx1">
                    <a:lumMod val="50000"/>
                    <a:lumOff val="50000"/>
                  </a:schemeClr>
                </a:solidFill>
              </a:rPr>
              <a:t>Our project is a type of a HD wallet with extra functionality.</a:t>
            </a:r>
          </a:p>
        </p:txBody>
      </p:sp>
      <p:sp>
        <p:nvSpPr>
          <p:cNvPr id="6" name="TextBox 5">
            <a:extLst>
              <a:ext uri="{FF2B5EF4-FFF2-40B4-BE49-F238E27FC236}">
                <a16:creationId xmlns:a16="http://schemas.microsoft.com/office/drawing/2014/main" id="{B1F28638-B018-4162-B99B-3D594C087BD0}"/>
              </a:ext>
            </a:extLst>
          </p:cNvPr>
          <p:cNvSpPr txBox="1"/>
          <p:nvPr/>
        </p:nvSpPr>
        <p:spPr>
          <a:xfrm>
            <a:off x="581192" y="702156"/>
            <a:ext cx="11029615" cy="276999"/>
          </a:xfrm>
          <a:prstGeom prst="rect">
            <a:avLst/>
          </a:prstGeom>
          <a:noFill/>
        </p:spPr>
        <p:txBody>
          <a:bodyPr wrap="square" rtlCol="0">
            <a:spAutoFit/>
          </a:bodyPr>
          <a:lstStyle/>
          <a:p>
            <a:r>
              <a:rPr lang="en-US" sz="1200" b="1" i="0" dirty="0">
                <a:solidFill>
                  <a:schemeClr val="bg1">
                    <a:lumMod val="65000"/>
                  </a:schemeClr>
                </a:solidFill>
                <a:effectLst/>
                <a:latin typeface="Arial" panose="020B0604020202020204" pitchFamily="34" charset="0"/>
                <a:cs typeface="Arial" panose="020B0604020202020204" pitchFamily="34" charset="0"/>
              </a:rPr>
              <a:t>Blockchain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Blocks and Mining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Currency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Keys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US" sz="1200" b="1" i="0" dirty="0">
                <a:solidFill>
                  <a:schemeClr val="tx2"/>
                </a:solidFill>
                <a:effectLst/>
                <a:latin typeface="Arial" panose="020B0604020202020204" pitchFamily="34" charset="0"/>
                <a:cs typeface="Arial" panose="020B0604020202020204" pitchFamily="34" charset="0"/>
              </a:rPr>
              <a:t>Wallets</a:t>
            </a:r>
            <a:r>
              <a:rPr lang="en-US" sz="1200" b="1" i="0" dirty="0">
                <a:solidFill>
                  <a:schemeClr val="bg2">
                    <a:lumMod val="75000"/>
                  </a:schemeClr>
                </a:solidFill>
                <a:effectLst/>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i="0" dirty="0">
                <a:solidFill>
                  <a:schemeClr val="bg2">
                    <a:lumMod val="75000"/>
                  </a:schemeClr>
                </a:solidFill>
                <a:effectLst/>
                <a:latin typeface="Arial" panose="020B0604020202020204" pitchFamily="34" charset="0"/>
                <a:cs typeface="Arial" panose="020B0604020202020204" pitchFamily="34" charset="0"/>
              </a:rPr>
              <a:t> Ethereum </a:t>
            </a:r>
            <a:r>
              <a:rPr lang="en-IL" sz="1200" b="1" i="0" dirty="0">
                <a:solidFill>
                  <a:schemeClr val="bg2">
                    <a:lumMod val="75000"/>
                  </a:schemeClr>
                </a:solidFill>
                <a:effectLst/>
                <a:latin typeface="Arial" panose="020B0604020202020204" pitchFamily="34" charset="0"/>
                <a:cs typeface="Arial" panose="020B0604020202020204" pitchFamily="34" charset="0"/>
              </a:rPr>
              <a:t>➜</a:t>
            </a:r>
            <a:r>
              <a:rPr lang="en-US" sz="1200" b="1" dirty="0">
                <a:solidFill>
                  <a:schemeClr val="bg2">
                    <a:lumMod val="75000"/>
                  </a:schemeClr>
                </a:solidFill>
                <a:latin typeface="Arial" panose="020B0604020202020204" pitchFamily="34" charset="0"/>
                <a:cs typeface="Arial" panose="020B0604020202020204" pitchFamily="34" charset="0"/>
              </a:rPr>
              <a:t> </a:t>
            </a:r>
            <a:r>
              <a:rPr lang="en-IL" sz="1200" b="1" i="0" dirty="0">
                <a:solidFill>
                  <a:schemeClr val="bg2">
                    <a:lumMod val="75000"/>
                  </a:schemeClr>
                </a:solidFill>
                <a:effectLst/>
                <a:latin typeface="Arial" panose="020B0604020202020204" pitchFamily="34" charset="0"/>
                <a:cs typeface="Arial" panose="020B0604020202020204" pitchFamily="34" charset="0"/>
              </a:rPr>
              <a:t>⋯</a:t>
            </a:r>
            <a:endParaRPr lang="en-IL" sz="1200" b="1" dirty="0">
              <a:solidFill>
                <a:schemeClr val="bg1">
                  <a:lumMod val="65000"/>
                </a:schemeClr>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878F6B06-D449-4952-A65F-AE9B3D030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353" y="1460291"/>
            <a:ext cx="4990454" cy="149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62984"/>
      </p:ext>
    </p:extLst>
  </p:cSld>
  <p:clrMapOvr>
    <a:masterClrMapping/>
  </p:clrMapOvr>
</p:sld>
</file>

<file path=ppt/theme/theme1.xml><?xml version="1.0" encoding="utf-8"?>
<a:theme xmlns:a="http://schemas.openxmlformats.org/drawingml/2006/main" name="DividendVTI">
  <a:themeElements>
    <a:clrScheme name="Alpha">
      <a:dk1>
        <a:sysClr val="windowText" lastClr="000000"/>
      </a:dk1>
      <a:lt1>
        <a:sysClr val="window" lastClr="FFFFFF"/>
      </a:lt1>
      <a:dk2>
        <a:srgbClr val="00827C"/>
      </a:dk2>
      <a:lt2>
        <a:srgbClr val="DFE3E5"/>
      </a:lt2>
      <a:accent1>
        <a:srgbClr val="00B5AD"/>
      </a:accent1>
      <a:accent2>
        <a:srgbClr val="00827C"/>
      </a:accent2>
      <a:accent3>
        <a:srgbClr val="00DBD1"/>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TM10001114[[fn=Gallery]]</Template>
  <TotalTime>2296</TotalTime>
  <Words>2470</Words>
  <Application>Microsoft Office PowerPoint</Application>
  <PresentationFormat>Widescreen</PresentationFormat>
  <Paragraphs>266</Paragraphs>
  <Slides>25</Slides>
  <Notes>24</Notes>
  <HiddenSlides>0</HiddenSlides>
  <MMClips>6</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25</vt:i4>
      </vt:variant>
    </vt:vector>
  </HeadingPairs>
  <TitlesOfParts>
    <vt:vector size="33" baseType="lpstr">
      <vt:lpstr>Arial</vt:lpstr>
      <vt:lpstr>Calibri</vt:lpstr>
      <vt:lpstr>Franklin Gothic Book</vt:lpstr>
      <vt:lpstr>Franklin Gothic Book (Body)</vt:lpstr>
      <vt:lpstr>Franklin Gothic Demi</vt:lpstr>
      <vt:lpstr>Franklin Gothic Demi (Headings)</vt:lpstr>
      <vt:lpstr>Wingdings 2</vt:lpstr>
      <vt:lpstr>DividendVTI</vt:lpstr>
      <vt:lpstr>PowerPoint Presentation</vt:lpstr>
      <vt:lpstr>Table of contents</vt:lpstr>
      <vt:lpstr>Centralized Systems</vt:lpstr>
      <vt:lpstr>Decentralization</vt:lpstr>
      <vt:lpstr>Blockchain</vt:lpstr>
      <vt:lpstr>Blocks and Mining</vt:lpstr>
      <vt:lpstr>Cryptocurrency</vt:lpstr>
      <vt:lpstr>Key-based Assets</vt:lpstr>
      <vt:lpstr>HD Wallets</vt:lpstr>
      <vt:lpstr>Ethereum Blockchain</vt:lpstr>
      <vt:lpstr>Smart Contracts</vt:lpstr>
      <vt:lpstr>Decentralized Finances (DeFI)</vt:lpstr>
      <vt:lpstr>PowerPoint Presentation</vt:lpstr>
      <vt:lpstr>Solution – Multipurpose HD Wallet Extension</vt:lpstr>
      <vt:lpstr>PowerPoint Presentation</vt:lpstr>
      <vt:lpstr>Architecture</vt:lpstr>
      <vt:lpstr>Flow  // New User</vt:lpstr>
      <vt:lpstr>Flow  // Content</vt:lpstr>
      <vt:lpstr>Flow  // Settings</vt:lpstr>
      <vt:lpstr>Flow  // Infura</vt:lpstr>
      <vt:lpstr>Flow  // Compound</vt:lpstr>
      <vt:lpstr>Flow  // Uniswap</vt:lpstr>
      <vt:lpstr>Verification and testing</vt:lpstr>
      <vt:lpstr>Challenges</vt:lpstr>
      <vt:lpstr>Thank you for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Pavel Golikovski</dc:creator>
  <cp:lastModifiedBy>אלה דוידוב</cp:lastModifiedBy>
  <cp:revision>115</cp:revision>
  <dcterms:created xsi:type="dcterms:W3CDTF">2022-01-05T21:09:37Z</dcterms:created>
  <dcterms:modified xsi:type="dcterms:W3CDTF">2022-01-10T10:00:15Z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